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activeX/activeX1.xml" ContentType="application/vnd.ms-office.activeX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charts/chart7.xml" ContentType="application/vnd.openxmlformats-officedocument.drawingml.chart+xml"/>
  <Override PartName="/ppt/theme/themeOverride3.xml" ContentType="application/vnd.openxmlformats-officedocument.themeOverride+xml"/>
  <Override PartName="/ppt/drawings/drawing6.xml" ContentType="application/vnd.openxmlformats-officedocument.drawingml.chartshapes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charts/chart8.xml" ContentType="application/vnd.openxmlformats-officedocument.drawingml.chart+xml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1"/>
  </p:notesMasterIdLst>
  <p:sldIdLst>
    <p:sldId id="313" r:id="rId2"/>
    <p:sldId id="257" r:id="rId3"/>
    <p:sldId id="298" r:id="rId4"/>
    <p:sldId id="288" r:id="rId5"/>
    <p:sldId id="302" r:id="rId6"/>
    <p:sldId id="294" r:id="rId7"/>
    <p:sldId id="303" r:id="rId8"/>
    <p:sldId id="312" r:id="rId9"/>
    <p:sldId id="263" r:id="rId10"/>
    <p:sldId id="264" r:id="rId11"/>
    <p:sldId id="266" r:id="rId12"/>
    <p:sldId id="267" r:id="rId13"/>
    <p:sldId id="307" r:id="rId14"/>
    <p:sldId id="269" r:id="rId15"/>
    <p:sldId id="271" r:id="rId16"/>
    <p:sldId id="272" r:id="rId17"/>
    <p:sldId id="273" r:id="rId18"/>
    <p:sldId id="311" r:id="rId19"/>
    <p:sldId id="309" r:id="rId20"/>
    <p:sldId id="308" r:id="rId21"/>
    <p:sldId id="306" r:id="rId22"/>
    <p:sldId id="277" r:id="rId23"/>
    <p:sldId id="310" r:id="rId24"/>
    <p:sldId id="279" r:id="rId25"/>
    <p:sldId id="282" r:id="rId26"/>
    <p:sldId id="284" r:id="rId27"/>
    <p:sldId id="283" r:id="rId28"/>
    <p:sldId id="285" r:id="rId29"/>
    <p:sldId id="304" r:id="rId30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>
        <p:scale>
          <a:sx n="75" d="100"/>
          <a:sy n="75" d="100"/>
        </p:scale>
        <p:origin x="-2664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392285,10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 smtClean="0"/>
                      <a:t>376478,72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Прогноз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333869.56</c:v>
                </c:pt>
                <c:pt idx="1">
                  <c:v>332609.75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903424"/>
        <c:axId val="51321600"/>
        <c:axId val="0"/>
      </c:bar3DChart>
      <c:catAx>
        <c:axId val="36903424"/>
        <c:scaling>
          <c:orientation val="minMax"/>
        </c:scaling>
        <c:delete val="0"/>
        <c:axPos val="b"/>
        <c:majorTickMark val="out"/>
        <c:minorTickMark val="none"/>
        <c:tickLblPos val="nextTo"/>
        <c:crossAx val="51321600"/>
        <c:crosses val="autoZero"/>
        <c:auto val="1"/>
        <c:lblAlgn val="ctr"/>
        <c:lblOffset val="100"/>
        <c:noMultiLvlLbl val="0"/>
      </c:catAx>
      <c:valAx>
        <c:axId val="51321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9034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317366579177613E-2"/>
          <c:y val="8.7896579469691843E-2"/>
          <c:w val="0.60000000000000053"/>
          <c:h val="0.824206841060616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50545,36</a:t>
                    </a:r>
                    <a:endParaRPr lang="en-US" dirty="0" smtClean="0"/>
                  </a:p>
                  <a:p>
                    <a:r>
                      <a:rPr lang="ru-RU" dirty="0" smtClean="0"/>
                      <a:t>13,42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 smtClean="0"/>
                      <a:t>19754,31</a:t>
                    </a:r>
                    <a:endParaRPr lang="en-US" dirty="0" smtClean="0"/>
                  </a:p>
                  <a:p>
                    <a:r>
                      <a:rPr lang="ru-RU" dirty="0" smtClean="0"/>
                      <a:t>5,25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11459208223972"/>
                  <c:y val="-0.1795370283849804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306179,06</a:t>
                    </a:r>
                    <a:endParaRPr lang="en-US" dirty="0" smtClean="0"/>
                  </a:p>
                  <a:p>
                    <a:r>
                      <a:rPr lang="ru-RU" dirty="0" smtClean="0"/>
                      <a:t>81,33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50545.36</c:v>
                </c:pt>
                <c:pt idx="1">
                  <c:v>19754.309999999983</c:v>
                </c:pt>
                <c:pt idx="2">
                  <c:v>306179.06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1229932195975498"/>
          <c:y val="7.8409649926209773E-2"/>
          <c:w val="0.27103193350831123"/>
          <c:h val="0.28428956468655231"/>
        </c:manualLayout>
      </c:layout>
      <c:overlay val="0"/>
      <c:txPr>
        <a:bodyPr/>
        <a:lstStyle/>
        <a:p>
          <a:pPr>
            <a:defRPr sz="18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4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50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5936187664042027E-2"/>
                  <c:y val="-0.129046707830739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 17435,47</c:v>
                </c:pt>
                <c:pt idx="1">
                  <c:v>Доходы от уплаты акцизов 5792,83</c:v>
                </c:pt>
                <c:pt idx="2">
                  <c:v>Налоги на совокупный доход 20801,05</c:v>
                </c:pt>
                <c:pt idx="3">
                  <c:v>Налог на имущество организаций 6501,25</c:v>
                </c:pt>
                <c:pt idx="4">
                  <c:v>Государственная пошлина 14,75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0.34500000000000008</c:v>
                </c:pt>
                <c:pt idx="1">
                  <c:v>0.11459999999999998</c:v>
                </c:pt>
                <c:pt idx="2">
                  <c:v>0.41150000000000025</c:v>
                </c:pt>
                <c:pt idx="3">
                  <c:v>0.12859999999999999</c:v>
                </c:pt>
                <c:pt idx="4">
                  <c:v>3.0000000000000035E-4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321075648505591E-2"/>
          <c:y val="8.6944288519927151E-2"/>
          <c:w val="0.54286427210016164"/>
          <c:h val="0.826111422960145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4.7131168485469808E-3"/>
                  <c:y val="-4.0054830992599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279409000355103E-2"/>
                  <c:y val="-3.1723795698909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2936560592883849E-2"/>
                  <c:y val="-2.546817016785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9300854245832557E-3"/>
                  <c:y val="-7.1957628815037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824308122201193E-2"/>
                  <c:y val="-2.1957768797147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Доходы от платных услуг (работ), компенсация затрат бюджетов - 13165,84</c:v>
                </c:pt>
                <c:pt idx="1">
                  <c:v>Доходы от продажи материальных активов - 784,10</c:v>
                </c:pt>
                <c:pt idx="2">
                  <c:v>Штрафы, санкции, возмещение ущерба - 2355,73</c:v>
                </c:pt>
                <c:pt idx="3">
                  <c:v>Арендная плата за землю - 2271,17</c:v>
                </c:pt>
                <c:pt idx="4">
                  <c:v>Арендная плата за муниципальное имущество - 731,03</c:v>
                </c:pt>
                <c:pt idx="5">
                  <c:v>Плата за негативное воздействие на окружающую среду - 433,87</c:v>
                </c:pt>
                <c:pt idx="6">
                  <c:v>Прочие поступления от использования муниципального имущества - 6,81</c:v>
                </c:pt>
                <c:pt idx="7">
                  <c:v>Прочие неналоговые - 5,76</c:v>
                </c:pt>
              </c:strCache>
            </c:strRef>
          </c:cat>
          <c:val>
            <c:numRef>
              <c:f>Лист1!$B$2:$B$9</c:f>
              <c:numCache>
                <c:formatCode>0.00%</c:formatCode>
                <c:ptCount val="8"/>
                <c:pt idx="0">
                  <c:v>0.6665000000000002</c:v>
                </c:pt>
                <c:pt idx="1">
                  <c:v>3.9699999999999999E-2</c:v>
                </c:pt>
                <c:pt idx="2">
                  <c:v>0.11920000000000003</c:v>
                </c:pt>
                <c:pt idx="3">
                  <c:v>0.115</c:v>
                </c:pt>
                <c:pt idx="4">
                  <c:v>3.6999999999999998E-2</c:v>
                </c:pt>
                <c:pt idx="5">
                  <c:v>2.1999999999999999E-2</c:v>
                </c:pt>
                <c:pt idx="6">
                  <c:v>3.0000000000000014E-4</c:v>
                </c:pt>
                <c:pt idx="7">
                  <c:v>3.0000000000000014E-4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018439413823274"/>
          <c:y val="0.25845241317048412"/>
          <c:w val="0.43758978565179557"/>
          <c:h val="0.3921270263273522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4.7402887139107834E-2"/>
                  <c:y val="-7.77493435530637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Налог на доходы</a:t>
                    </a:r>
                  </a:p>
                  <a:p>
                    <a:r>
                      <a:rPr lang="ru-RU" dirty="0" smtClean="0"/>
                      <a:t>физ. лиц</a:t>
                    </a:r>
                  </a:p>
                  <a:p>
                    <a:r>
                      <a:rPr lang="ru-RU" dirty="0" smtClean="0"/>
                      <a:t>192,9</a:t>
                    </a:r>
                  </a:p>
                  <a:p>
                    <a:r>
                      <a:rPr lang="ru-RU" dirty="0" smtClean="0"/>
                      <a:t>8,9%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4203083989501721E-2"/>
                  <c:y val="-0.15032919988649546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 smtClean="0"/>
                      <a:t>Налоги по </a:t>
                    </a:r>
                  </a:p>
                  <a:p>
                    <a:r>
                      <a:rPr lang="ru-RU" sz="1200" baseline="0" dirty="0" smtClean="0"/>
                      <a:t>Упрощенной </a:t>
                    </a:r>
                  </a:p>
                  <a:p>
                    <a:r>
                      <a:rPr lang="ru-RU" sz="1200" baseline="0" dirty="0" smtClean="0"/>
                      <a:t>системе </a:t>
                    </a:r>
                    <a:r>
                      <a:rPr lang="ru-RU" sz="1200" baseline="0" dirty="0" err="1" smtClean="0"/>
                      <a:t>н</a:t>
                    </a:r>
                    <a:r>
                      <a:rPr lang="ru-RU" sz="1200" baseline="0" dirty="0" smtClean="0"/>
                      <a:t>/о</a:t>
                    </a:r>
                  </a:p>
                  <a:p>
                    <a:r>
                      <a:rPr lang="ru-RU" sz="1200" baseline="0" dirty="0" smtClean="0"/>
                      <a:t>508,2</a:t>
                    </a:r>
                  </a:p>
                  <a:p>
                    <a:r>
                      <a:rPr lang="ru-RU" sz="1200" baseline="0" dirty="0" smtClean="0"/>
                      <a:t>23,4%</a:t>
                    </a:r>
                    <a:endParaRPr lang="en-US" sz="1200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0261964129483815"/>
                  <c:y val="-0.121205491307802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Единый налог на</a:t>
                    </a:r>
                  </a:p>
                  <a:p>
                    <a:r>
                      <a:rPr lang="ru-RU" dirty="0" smtClean="0"/>
                      <a:t>вменен. налог</a:t>
                    </a:r>
                  </a:p>
                  <a:p>
                    <a:r>
                      <a:rPr lang="ru-RU" dirty="0" smtClean="0"/>
                      <a:t>70,3</a:t>
                    </a:r>
                  </a:p>
                  <a:p>
                    <a:r>
                      <a:rPr lang="ru-RU" dirty="0" smtClean="0"/>
                      <a:t>3,2%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dLbl>
              <c:idx val="4"/>
              <c:layout>
                <c:manualLayout>
                  <c:x val="-2.0610673665791682E-2"/>
                  <c:y val="0.1663994909490341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Патентная система</a:t>
                    </a:r>
                  </a:p>
                  <a:p>
                    <a:r>
                      <a:rPr lang="ru-RU" dirty="0" smtClean="0"/>
                      <a:t>1,5</a:t>
                    </a:r>
                  </a:p>
                  <a:p>
                    <a:r>
                      <a:rPr lang="ru-RU" dirty="0" smtClean="0"/>
                      <a:t>0,1%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3011329833770779"/>
                  <c:y val="3.071414721347497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Налог на </a:t>
                    </a:r>
                    <a:r>
                      <a:rPr lang="ru-RU" dirty="0" err="1" smtClean="0"/>
                      <a:t>имущ</a:t>
                    </a:r>
                    <a:r>
                      <a:rPr lang="ru-RU" dirty="0" smtClean="0"/>
                      <a:t>.</a:t>
                    </a:r>
                  </a:p>
                  <a:p>
                    <a:r>
                      <a:rPr lang="ru-RU" dirty="0" smtClean="0"/>
                      <a:t>физических лиц</a:t>
                    </a:r>
                  </a:p>
                  <a:p>
                    <a:r>
                      <a:rPr lang="ru-RU" dirty="0" smtClean="0"/>
                      <a:t>813,6</a:t>
                    </a:r>
                  </a:p>
                  <a:p>
                    <a:r>
                      <a:rPr lang="ru-RU" dirty="0" smtClean="0"/>
                      <a:t>37,5%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5.8915026246719182E-2"/>
                  <c:y val="-5.132953618917562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Налог на имущество</a:t>
                    </a:r>
                  </a:p>
                  <a:p>
                    <a:r>
                      <a:rPr lang="ru-RU" dirty="0" smtClean="0"/>
                      <a:t>организаций</a:t>
                    </a:r>
                  </a:p>
                  <a:p>
                    <a:r>
                      <a:rPr lang="ru-RU" dirty="0" smtClean="0"/>
                      <a:t>11,8</a:t>
                    </a:r>
                  </a:p>
                  <a:p>
                    <a:r>
                      <a:rPr lang="ru-RU" dirty="0" smtClean="0"/>
                      <a:t>0,6%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1194444444444443E-2"/>
                  <c:y val="-0.1119089514925720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Земельный налог</a:t>
                    </a:r>
                  </a:p>
                  <a:p>
                    <a:r>
                      <a:rPr lang="ru-RU" dirty="0" smtClean="0"/>
                      <a:t>570,4</a:t>
                    </a:r>
                  </a:p>
                  <a:p>
                    <a:r>
                      <a:rPr lang="ru-RU" dirty="0" smtClean="0"/>
                      <a:t>26,3%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val>
            <c:numRef>
              <c:f>Лист1!$B$2:$B$9</c:f>
              <c:numCache>
                <c:formatCode>General</c:formatCode>
                <c:ptCount val="8"/>
                <c:pt idx="0">
                  <c:v>131.6</c:v>
                </c:pt>
                <c:pt idx="1">
                  <c:v>507</c:v>
                </c:pt>
                <c:pt idx="2">
                  <c:v>175.6</c:v>
                </c:pt>
                <c:pt idx="3">
                  <c:v>0.6000000000000002</c:v>
                </c:pt>
                <c:pt idx="4">
                  <c:v>4.3</c:v>
                </c:pt>
                <c:pt idx="5">
                  <c:v>1130.0999999999999</c:v>
                </c:pt>
                <c:pt idx="6">
                  <c:v>31.8</c:v>
                </c:pt>
                <c:pt idx="7">
                  <c:v>897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0277725616641352E-2"/>
          <c:y val="0.14937792594939114"/>
          <c:w val="0.84283625730994161"/>
          <c:h val="0.813267544005008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2"/>
            <c:bubble3D val="0"/>
            <c:explosion val="32"/>
          </c:dPt>
          <c:dLbls>
            <c:dLbl>
              <c:idx val="0"/>
              <c:layout>
                <c:manualLayout>
                  <c:x val="9.1992897587924893E-2"/>
                  <c:y val="1.291799345500092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Дотации </a:t>
                    </a:r>
                  </a:p>
                  <a:p>
                    <a:r>
                      <a:rPr lang="ru-RU" sz="1400" b="1" dirty="0" smtClean="0"/>
                      <a:t>58017</a:t>
                    </a:r>
                    <a:r>
                      <a:rPr lang="en-US" sz="1400" b="1" dirty="0" smtClean="0"/>
                      <a:t>,00</a:t>
                    </a:r>
                    <a:r>
                      <a:rPr lang="ru-RU" sz="1400" b="1" dirty="0" smtClean="0"/>
                      <a:t> </a:t>
                    </a:r>
                  </a:p>
                  <a:p>
                    <a:r>
                      <a:rPr lang="ru-RU" sz="1400" b="1" dirty="0" smtClean="0"/>
                      <a:t>18,95%</a:t>
                    </a:r>
                    <a:endParaRPr lang="en-US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4192337799880593E-3"/>
                  <c:y val="3.9450176559149258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Субсидии</a:t>
                    </a:r>
                  </a:p>
                  <a:p>
                    <a:r>
                      <a:rPr lang="ru-RU" sz="1400" b="1" dirty="0" smtClean="0"/>
                      <a:t>115556,53</a:t>
                    </a:r>
                  </a:p>
                  <a:p>
                    <a:r>
                      <a:rPr lang="ru-RU" sz="1400" b="1" dirty="0" smtClean="0"/>
                      <a:t>37,74%</a:t>
                    </a:r>
                    <a:endParaRPr lang="en-US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1441612561587775E-2"/>
                  <c:y val="-8.2819961811433675E-3"/>
                </c:manualLayout>
              </c:layout>
              <c:tx>
                <c:rich>
                  <a:bodyPr/>
                  <a:lstStyle/>
                  <a:p>
                    <a:pPr>
                      <a:defRPr sz="1400" b="1"/>
                    </a:pPr>
                    <a:r>
                      <a:rPr lang="ru-RU" sz="1400" b="1" dirty="0" smtClean="0"/>
                      <a:t>Субвенции</a:t>
                    </a:r>
                  </a:p>
                  <a:p>
                    <a:pPr>
                      <a:defRPr sz="1400" b="1"/>
                    </a:pPr>
                    <a:r>
                      <a:rPr lang="en-US" sz="1400" b="1" dirty="0" smtClean="0"/>
                      <a:t>1</a:t>
                    </a:r>
                    <a:r>
                      <a:rPr lang="ru-RU" sz="1400" b="1" dirty="0" smtClean="0"/>
                      <a:t>23284,15</a:t>
                    </a:r>
                  </a:p>
                  <a:p>
                    <a:pPr>
                      <a:defRPr sz="1400" b="1"/>
                    </a:pPr>
                    <a:r>
                      <a:rPr lang="ru-RU" sz="1400" b="1" dirty="0" smtClean="0"/>
                      <a:t>40,26%</a:t>
                    </a:r>
                    <a:endParaRPr lang="en-US" sz="1400" b="1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2607168374099822"/>
                  <c:y val="2.4834831391297437E-2"/>
                </c:manualLayout>
              </c:layout>
              <c:tx>
                <c:rich>
                  <a:bodyPr/>
                  <a:lstStyle/>
                  <a:p>
                    <a:pPr>
                      <a:defRPr sz="1400" b="1"/>
                    </a:pPr>
                    <a:r>
                      <a:rPr lang="ru-RU" sz="1400" b="1" dirty="0" smtClean="0"/>
                      <a:t>Иные межбюджетные трансферты 7404,48 </a:t>
                    </a:r>
                  </a:p>
                  <a:p>
                    <a:pPr>
                      <a:defRPr sz="1400" b="1"/>
                    </a:pPr>
                    <a:r>
                      <a:rPr lang="ru-RU" sz="1400" b="1" dirty="0" smtClean="0"/>
                      <a:t>2,42%</a:t>
                    </a:r>
                    <a:endParaRPr lang="en-US" sz="1400" b="1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7546913726087358E-2"/>
                  <c:y val="9.7411799176755215E-3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Прочие безвозмездные перечисления</a:t>
                    </a:r>
                  </a:p>
                  <a:p>
                    <a:r>
                      <a:rPr lang="ru-RU" sz="1400" b="1" dirty="0" smtClean="0"/>
                      <a:t>1916,89</a:t>
                    </a:r>
                  </a:p>
                  <a:p>
                    <a:r>
                      <a:rPr lang="ru-RU" sz="1400" b="1" dirty="0" smtClean="0"/>
                      <a:t>0,63%</a:t>
                    </a:r>
                    <a:endParaRPr lang="en-US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Дотации 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  <c:pt idx="4">
                  <c:v>Прочие безвозмездные поступления (с учетом возврата остатков субсидий, субвенций)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0.00">
                  <c:v>58017</c:v>
                </c:pt>
                <c:pt idx="1">
                  <c:v>115556.53</c:v>
                </c:pt>
                <c:pt idx="2">
                  <c:v>123284.15000000002</c:v>
                </c:pt>
                <c:pt idx="3">
                  <c:v>7404.48</c:v>
                </c:pt>
                <c:pt idx="4">
                  <c:v>1916.8899999999999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1623644432219656"/>
                  <c:y val="-9.4310235320181667E-4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24 515,87</a:t>
                    </a:r>
                    <a:endParaRPr lang="ru-RU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5936187664042027E-2"/>
                  <c:y val="-0.12904670783073924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42 880,40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ru-RU" sz="1400" dirty="0" smtClean="0"/>
                      <a:t>149,32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ru-RU" dirty="0" smtClean="0"/>
                      <a:t>169,68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Сельское хозяйство</c:v>
                </c:pt>
                <c:pt idx="1">
                  <c:v>Дорожное хозяйство</c:v>
                </c:pt>
                <c:pt idx="2">
                  <c:v>Транспорт</c:v>
                </c:pt>
                <c:pt idx="3">
                  <c:v>Другие вопросы в области экономики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28459.919999999958</c:v>
                </c:pt>
                <c:pt idx="1">
                  <c:v>35476.020000000004</c:v>
                </c:pt>
                <c:pt idx="2">
                  <c:v>43.44</c:v>
                </c:pt>
                <c:pt idx="3">
                  <c:v>570.34999999999889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Заработная плата и начисления</c:v>
                </c:pt>
                <c:pt idx="1">
                  <c:v>Коммунальные услуги</c:v>
                </c:pt>
                <c:pt idx="2">
                  <c:v>Оплата работ, услуг и прочих расходов</c:v>
                </c:pt>
                <c:pt idx="3">
                  <c:v>Расходы на приобретение материальных запасов</c:v>
                </c:pt>
                <c:pt idx="4">
                  <c:v>Расходы на приобретение основных средств</c:v>
                </c:pt>
                <c:pt idx="5">
                  <c:v>Иные расходы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11850.630000000006</c:v>
                </c:pt>
                <c:pt idx="1">
                  <c:v>5847.57</c:v>
                </c:pt>
                <c:pt idx="2">
                  <c:v>686.71</c:v>
                </c:pt>
                <c:pt idx="3">
                  <c:v>956.98</c:v>
                </c:pt>
                <c:pt idx="4">
                  <c:v>367.48999999999978</c:v>
                </c:pt>
                <c:pt idx="5">
                  <c:v>189.5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0.45311</cdr:x>
      <cdr:y>0.34227</cdr:y>
    </cdr:from>
    <cdr:to>
      <cdr:x>0.7214</cdr:x>
      <cdr:y>0.47385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1118678">
          <a:off x="3981423" y="1858289"/>
          <a:ext cx="2357454" cy="714380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/>
              </a:solidFill>
            </a:rPr>
            <a:t>-15806,38 (95,97%)</a:t>
          </a:r>
          <a:endParaRPr lang="ru-RU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0.25</cdr:x>
      <cdr:y>0.80519</cdr:y>
    </cdr:from>
    <cdr:to>
      <cdr:x>0.74219</cdr:x>
      <cdr:y>0.97143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85984" y="4429130"/>
          <a:ext cx="4500601" cy="91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4800" dirty="0" smtClean="0"/>
            <a:t>376478,72тыс.руб</a:t>
          </a:r>
          <a:r>
            <a:rPr lang="ru-RU" sz="5400" dirty="0" smtClean="0"/>
            <a:t>.</a:t>
          </a:r>
          <a:endParaRPr lang="ru-RU" sz="54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0.28125</cdr:x>
      <cdr:y>0.8375</cdr:y>
    </cdr:from>
    <cdr:to>
      <cdr:x>0.875</cdr:x>
      <cdr:y>0.9625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71750" y="4786326"/>
          <a:ext cx="5429274" cy="7143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4800" dirty="0" smtClean="0"/>
            <a:t>50545,36тыс.руб</a:t>
          </a:r>
          <a:r>
            <a:rPr lang="ru-RU" sz="4800" b="1" dirty="0" smtClean="0"/>
            <a:t>.</a:t>
          </a:r>
        </a:p>
        <a:p xmlns:a="http://schemas.openxmlformats.org/drawingml/2006/main">
          <a:endParaRPr lang="ru-RU" sz="48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0.02381</cdr:x>
      <cdr:y>0.85</cdr:y>
    </cdr:from>
    <cdr:to>
      <cdr:x>0.65873</cdr:x>
      <cdr:y>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14282" y="4857764"/>
          <a:ext cx="5715014" cy="8572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Franklin Gothic Book"/>
            </a:defRPr>
          </a:lvl1pPr>
          <a:lvl2pPr marL="457200" indent="0">
            <a:defRPr sz="1100">
              <a:latin typeface="Franklin Gothic Book"/>
            </a:defRPr>
          </a:lvl2pPr>
          <a:lvl3pPr marL="914400" indent="0">
            <a:defRPr sz="1100">
              <a:latin typeface="Franklin Gothic Book"/>
            </a:defRPr>
          </a:lvl3pPr>
          <a:lvl4pPr marL="1371600" indent="0">
            <a:defRPr sz="1100">
              <a:latin typeface="Franklin Gothic Book"/>
            </a:defRPr>
          </a:lvl4pPr>
          <a:lvl5pPr marL="1828800" indent="0">
            <a:defRPr sz="1100">
              <a:latin typeface="Franklin Gothic Book"/>
            </a:defRPr>
          </a:lvl5pPr>
          <a:lvl6pPr marL="2286000" indent="0">
            <a:defRPr sz="1100">
              <a:latin typeface="Franklin Gothic Book"/>
            </a:defRPr>
          </a:lvl6pPr>
          <a:lvl7pPr marL="2743200" indent="0">
            <a:defRPr sz="1100">
              <a:latin typeface="Franklin Gothic Book"/>
            </a:defRPr>
          </a:lvl7pPr>
          <a:lvl8pPr marL="3200400" indent="0">
            <a:defRPr sz="1100">
              <a:latin typeface="Franklin Gothic Book"/>
            </a:defRPr>
          </a:lvl8pPr>
          <a:lvl9pPr marL="3657600" indent="0">
            <a:defRPr sz="1100">
              <a:latin typeface="Franklin Gothic Book"/>
            </a:defRPr>
          </a:lvl9pPr>
        </a:lstStyle>
        <a:p xmlns:a="http://schemas.openxmlformats.org/drawingml/2006/main">
          <a:r>
            <a:rPr lang="ru-RU" sz="4800" dirty="0" smtClean="0">
              <a:latin typeface="Franklin Gothic Medium"/>
              <a:cs typeface="Times New Roman" pitchFamily="18" charset="0"/>
            </a:rPr>
            <a:t>19 754,31 тыс.руб.</a:t>
          </a:r>
          <a:endParaRPr lang="ru-RU" sz="4800" dirty="0">
            <a:latin typeface="Franklin Gothic Medium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0.4375</cdr:x>
      <cdr:y>0.84198</cdr:y>
    </cdr:from>
    <cdr:to>
      <cdr:x>0.68112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00500" y="4872079"/>
          <a:ext cx="2227684" cy="914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4800" b="1" dirty="0" smtClean="0"/>
            <a:t>2169,6 тыс.руб.</a:t>
          </a:r>
          <a:endParaRPr lang="ru-RU" sz="48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0.28125</cdr:x>
      <cdr:y>0.8375</cdr:y>
    </cdr:from>
    <cdr:to>
      <cdr:x>0.92969</cdr:x>
      <cdr:y>0.9625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71750" y="4786326"/>
          <a:ext cx="5929340" cy="7143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4800" dirty="0" smtClean="0"/>
            <a:t>67715,27 </a:t>
          </a:r>
          <a:r>
            <a:rPr lang="ru-RU" sz="4800" dirty="0" err="1" smtClean="0"/>
            <a:t>тыс.руб</a:t>
          </a:r>
          <a:r>
            <a:rPr lang="ru-RU" sz="4800" dirty="0" smtClean="0"/>
            <a:t>.</a:t>
          </a:r>
        </a:p>
        <a:p xmlns:a="http://schemas.openxmlformats.org/drawingml/2006/main">
          <a:endParaRPr lang="ru-RU" sz="48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FA31620-E494-44AC-93DA-C1186645A267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7C23D2B-F561-4B81-8005-44126FEA12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2469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7D976-5660-410C-BE12-29EE60D465B0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1413D-67CE-4C98-8423-8832C5DEA8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DE54F-1DCE-4FB0-A2AE-D56711E7EBFD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1FA64-7DE8-43A3-A24D-1BAA25A308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EE8CF-9E54-4C3D-A7FA-EB6661B35205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2F23E-72D6-4007-8117-5DE6560AA6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3EB03-83F1-4885-A38B-53C95F8F3C87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AB160-4324-4621-8194-EF6B7B715E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C1F59-3946-4D7D-AA4F-C757A12CEA61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BECC-A98D-4ED1-ABA6-6FEC597D39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C2F55-D16B-4134-90AB-04211DD2A97D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5DCCB-3948-4820-8399-ECDA9454CD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D472B-85A1-4D90-AD5E-D0732B9A3236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3E64D-9C22-4509-BF8D-EB92B1B880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CBA7F-302F-41C2-A5AB-AFA7238CBC97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BF437-0DD3-40B9-A9C0-11A7B64DF2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B454E-EC0E-4ED8-8799-E716A46E302C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AA523-344D-4E40-B56B-6FDBBEFB05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6678F-109D-4565-955D-717745AE2E0B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8C11B-684B-45AC-B11A-F9214A0611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38CB0-C747-4B5B-B209-914054EBFCED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FCD10-2148-418C-AEE2-D75D7E85E4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365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F0058B-2C5A-42CB-92E4-91D3AF2797BC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80C6E9-C172-48E8-AA2B-D580169073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05" r:id="rId4"/>
    <p:sldLayoutId id="2147483711" r:id="rId5"/>
    <p:sldLayoutId id="2147483706" r:id="rId6"/>
    <p:sldLayoutId id="2147483712" r:id="rId7"/>
    <p:sldLayoutId id="2147483713" r:id="rId8"/>
    <p:sldLayoutId id="2147483714" r:id="rId9"/>
    <p:sldLayoutId id="2147483707" r:id="rId10"/>
    <p:sldLayoutId id="214748371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Excel_97-2003_Worksheet1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oleObject" Target="../embeddings/Microsoft_Excel_97-2003_Worksheet2.xls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emf"/><Relationship Id="rId4" Type="http://schemas.openxmlformats.org/officeDocument/2006/relationships/oleObject" Target="../embeddings/Microsoft_Excel_97-2003_Worksheet3.xls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00034" y="3286124"/>
            <a:ext cx="8458200" cy="2143140"/>
          </a:xfrm>
          <a:prstGeom prst="rect">
            <a:avLst/>
          </a:prstGeom>
        </p:spPr>
        <p:txBody>
          <a:bodyPr vert="horz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КОТЕЛЬНИЧСКИЙ РАЙОН</a:t>
            </a:r>
            <a:b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«Бюджет для граждан»</a:t>
            </a:r>
            <a:b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отчет об исполнении бюджета</a:t>
            </a:r>
            <a:b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за 2019 год</a:t>
            </a:r>
            <a:endParaRPr kumimoji="0" lang="ru-RU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74756" name="SapphireHiddenControl" r:id="rId2" imgW="6095880" imgH="4070520"/>
        </mc:Choice>
        <mc:Fallback>
          <p:control name="SapphireHiddenControl" r:id="rId2" imgW="6095880" imgH="4070520">
            <p:pic>
              <p:nvPicPr>
                <p:cNvPr id="0" name="SapphireHiddenControl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96000" cy="4067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</p:controls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dirty="0" smtClean="0"/>
              <a:t>РАСХОДЫ РАЙОННОГО БЮДЖЕТА ПО РАЗДЕЛАМ БЮДЖЕТНОЙ КЛАССИФИКАЦИИ, ТЫС.РУБ.</a:t>
            </a:r>
            <a:endParaRPr lang="ru-RU" sz="25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38" y="1000113"/>
          <a:ext cx="7858180" cy="5715036"/>
        </p:xfrm>
        <a:graphic>
          <a:graphicData uri="http://schemas.openxmlformats.org/drawingml/2006/table">
            <a:tbl>
              <a:tblPr/>
              <a:tblGrid>
                <a:gridCol w="1353037"/>
                <a:gridCol w="1340848"/>
                <a:gridCol w="1377416"/>
                <a:gridCol w="1267711"/>
                <a:gridCol w="1267711"/>
                <a:gridCol w="1251457"/>
              </a:tblGrid>
              <a:tr h="116651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 раздела бюджетной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классификации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Утверждено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сводной бюджетной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росписью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kumimoji="0" lang="ru-RU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тыс.руб.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Факт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тыс.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руб.)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Процент исполнения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618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Общегосударственные расходы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34827,81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33911,47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97,37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618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Национальная оборона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1666,7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1666,7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605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Национальная безопасность и правоохранительная деятельность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1332,61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1332,61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618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Национальная экономика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70489,72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67715,27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96,06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618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Жилищно-коммунальное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хозяйство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1793,05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1778,99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99,22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618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Образование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176764,91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174498,36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98,72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618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Культура и кинематография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68851,32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32996,54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47,92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618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Социальная политика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18135,62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17331,69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95,57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618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Физическая культура и спорт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3204,45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3204,35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605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Обслуживание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государственного и муниципального долга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445,0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605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Межбюджетные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трансферты общего характера бюджетам сельских поселений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58869,23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58069,89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98,64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64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ysClr val="windowText" lastClr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ysClr val="windowText" lastClr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ysClr val="windowText" lastClr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ysClr val="windowText" lastClr="000000"/>
                          </a:solidFill>
                          <a:latin typeface="Calibri"/>
                        </a:rPr>
                        <a:t>436380,42</a:t>
                      </a:r>
                      <a:endParaRPr lang="ru-RU" sz="1400" b="0" i="0" u="none" strike="noStrike" dirty="0">
                        <a:solidFill>
                          <a:sysClr val="windowText" lastClr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ysClr val="windowText" lastClr="000000"/>
                          </a:solidFill>
                          <a:latin typeface="Calibri"/>
                        </a:rPr>
                        <a:t>392505,87</a:t>
                      </a:r>
                      <a:endParaRPr lang="ru-RU" sz="1400" b="0" i="0" u="none" strike="noStrike" dirty="0">
                        <a:solidFill>
                          <a:sysClr val="windowText" lastClr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ysClr val="windowText" lastClr="000000"/>
                          </a:solidFill>
                          <a:latin typeface="Calibri"/>
                        </a:rPr>
                        <a:t>89,95</a:t>
                      </a:r>
                      <a:endParaRPr lang="ru-RU" sz="1400" b="0" i="0" u="none" strike="noStrike" dirty="0">
                        <a:solidFill>
                          <a:sysClr val="windowText" lastClr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dirty="0" smtClean="0"/>
              <a:t>01 00 «ОБЩЕГОСУДАРСТВЕННЫЕ ВОПРОСЫ»</a:t>
            </a:r>
            <a:br>
              <a:rPr lang="ru-RU" sz="2500" dirty="0" smtClean="0"/>
            </a:br>
            <a:r>
              <a:rPr lang="ru-RU" sz="1200" dirty="0" smtClean="0"/>
              <a:t>структура расходов районного бюджета за 2018 год на общегосударственные вопросы (01 раздел)</a:t>
            </a:r>
            <a:endParaRPr lang="ru-RU" sz="1200" dirty="0"/>
          </a:p>
        </p:txBody>
      </p:sp>
      <p:graphicFrame>
        <p:nvGraphicFramePr>
          <p:cNvPr id="28722" name="Group 50"/>
          <p:cNvGraphicFramePr>
            <a:graphicFrameLocks noGrp="1"/>
          </p:cNvGraphicFramePr>
          <p:nvPr/>
        </p:nvGraphicFramePr>
        <p:xfrm>
          <a:off x="500063" y="1143000"/>
          <a:ext cx="7929562" cy="5026031"/>
        </p:xfrm>
        <a:graphic>
          <a:graphicData uri="http://schemas.openxmlformats.org/drawingml/2006/table">
            <a:tbl>
              <a:tblPr/>
              <a:tblGrid>
                <a:gridCol w="6046787"/>
                <a:gridCol w="1882775"/>
              </a:tblGrid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Показатели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Тыс.руб.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88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Расходы на содержание главы района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1100,39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88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Расходы на содержание аппарата  Котельничской районной Думы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1069,84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88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Содержание контрольно-счетной комиссии аппарата </a:t>
                      </a: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Котельничской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районной Думы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986,05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88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Расходы на содержание Финансового управления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7092,43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88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Судебная система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0,79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88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Содержание аппарата Управления образования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1515,01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88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Расходы на содержание администрации Котельничского района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18164,25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889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Обеспечение деятельности по техническому обеспечению и обслуживанию администрации и органов местного самоуправления Котельничского района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3444,67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88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Обеспечение функционирования, использования и содержания муниципальной собственности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466,50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88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Другие общегосударственные расходы (членские взносы в Ассоциацию)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71,54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33911,47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dirty="0" smtClean="0"/>
              <a:t>03 00 «национальная безопасность и правоохранительная деятельность»</a:t>
            </a:r>
            <a:endParaRPr lang="ru-RU" sz="25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285860"/>
            <a:ext cx="8858312" cy="1143008"/>
          </a:xfrm>
          <a:prstGeom prst="rect">
            <a:avLst/>
          </a:prstGeom>
          <a:noFill/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938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Общий объем расходов районного бюджета по данному разделу составил </a:t>
            </a:r>
            <a:r>
              <a:rPr lang="ru-RU" sz="1200" dirty="0" smtClean="0">
                <a:solidFill>
                  <a:schemeClr val="tx1"/>
                </a:solidFill>
              </a:rPr>
              <a:t>1 332,61 тыс.руб</a:t>
            </a:r>
            <a:r>
              <a:rPr lang="ru-RU" sz="1200" dirty="0">
                <a:solidFill>
                  <a:schemeClr val="tx1"/>
                </a:solidFill>
              </a:rPr>
              <a:t>.</a:t>
            </a:r>
          </a:p>
          <a:p>
            <a:pPr indent="17938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На содержание единой дежурно-диспетчерской службы (ЕДДС) в </a:t>
            </a:r>
            <a:r>
              <a:rPr lang="ru-RU" sz="1200" dirty="0" smtClean="0">
                <a:solidFill>
                  <a:schemeClr val="tx1"/>
                </a:solidFill>
              </a:rPr>
              <a:t>2019 </a:t>
            </a:r>
            <a:r>
              <a:rPr lang="ru-RU" sz="1200" dirty="0">
                <a:solidFill>
                  <a:schemeClr val="tx1"/>
                </a:solidFill>
              </a:rPr>
              <a:t>году израсходовано </a:t>
            </a:r>
            <a:r>
              <a:rPr lang="ru-RU" sz="1200" dirty="0" smtClean="0">
                <a:solidFill>
                  <a:schemeClr val="tx1"/>
                </a:solidFill>
              </a:rPr>
              <a:t>1 322,61тыс.рублей</a:t>
            </a:r>
            <a:r>
              <a:rPr lang="ru-RU" sz="1200" dirty="0">
                <a:solidFill>
                  <a:schemeClr val="tx1"/>
                </a:solidFill>
              </a:rPr>
              <a:t>.</a:t>
            </a:r>
          </a:p>
          <a:p>
            <a:pPr indent="17938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На мероприятия по профилактике правонарушений и преступлений в </a:t>
            </a:r>
            <a:r>
              <a:rPr lang="ru-RU" sz="1200" dirty="0" err="1">
                <a:solidFill>
                  <a:schemeClr val="tx1"/>
                </a:solidFill>
              </a:rPr>
              <a:t>Котельничском</a:t>
            </a:r>
            <a:r>
              <a:rPr lang="ru-RU" sz="1200" dirty="0">
                <a:solidFill>
                  <a:schemeClr val="tx1"/>
                </a:solidFill>
              </a:rPr>
              <a:t> муниципальном районе израсходовано </a:t>
            </a:r>
            <a:r>
              <a:rPr lang="ru-RU" sz="1200" dirty="0" smtClean="0">
                <a:solidFill>
                  <a:schemeClr val="tx1"/>
                </a:solidFill>
              </a:rPr>
              <a:t>10 тыс.руб</a:t>
            </a:r>
            <a:r>
              <a:rPr lang="ru-RU" sz="1200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6" name="Рисунок 5" descr="bustersp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38" y="2786063"/>
            <a:ext cx="3500437" cy="31734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0527833"/>
              </p:ext>
            </p:extLst>
          </p:nvPr>
        </p:nvGraphicFramePr>
        <p:xfrm>
          <a:off x="304800" y="1142984"/>
          <a:ext cx="8696356" cy="5357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dirty="0" smtClean="0"/>
              <a:t>04 00 «национальная экономика»</a:t>
            </a:r>
            <a:br>
              <a:rPr lang="ru-RU" sz="2500" dirty="0" smtClean="0"/>
            </a:br>
            <a:r>
              <a:rPr lang="ru-RU" sz="1200" dirty="0" smtClean="0"/>
              <a:t>структура расходов районного бюджета по разделу «Национальная экономика»</a:t>
            </a:r>
            <a:endParaRPr lang="ru-RU" sz="1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dirty="0" smtClean="0"/>
              <a:t>04 05 «сельское хозяйство и рыболовство»</a:t>
            </a:r>
            <a:endParaRPr lang="ru-RU" sz="25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000108"/>
            <a:ext cx="8858312" cy="428628"/>
          </a:xfrm>
          <a:prstGeom prst="rect">
            <a:avLst/>
          </a:prstGeom>
          <a:noFill/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938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Общий объем расходов районного бюджета по данному разделу составил </a:t>
            </a:r>
            <a:r>
              <a:rPr lang="ru-RU" sz="1200" dirty="0" smtClean="0">
                <a:solidFill>
                  <a:schemeClr val="tx1"/>
                </a:solidFill>
              </a:rPr>
              <a:t>24515,87 </a:t>
            </a:r>
            <a:r>
              <a:rPr lang="ru-RU" sz="1200" dirty="0">
                <a:solidFill>
                  <a:schemeClr val="tx1"/>
                </a:solidFill>
              </a:rPr>
              <a:t>тыс.руб</a:t>
            </a:r>
            <a:r>
              <a:rPr lang="ru-RU" sz="1200" dirty="0" smtClean="0">
                <a:solidFill>
                  <a:schemeClr val="tx1"/>
                </a:solidFill>
              </a:rPr>
              <a:t>.</a:t>
            </a:r>
          </a:p>
          <a:p>
            <a:pPr indent="179388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20" y="1916832"/>
            <a:ext cx="8643998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Char char="-"/>
            </a:pPr>
            <a:endParaRPr lang="ru-RU" sz="1200" dirty="0">
              <a:solidFill>
                <a:schemeClr val="tx1"/>
              </a:solidFill>
              <a:cs typeface="Arial" charset="0"/>
            </a:endParaRPr>
          </a:p>
          <a:p>
            <a:pPr algn="ctr">
              <a:buFontTx/>
              <a:buChar char="-"/>
            </a:pPr>
            <a:endParaRPr lang="ru-RU" sz="1200" dirty="0" smtClean="0">
              <a:solidFill>
                <a:schemeClr val="tx1"/>
              </a:solidFill>
              <a:cs typeface="Arial" charset="0"/>
            </a:endParaRPr>
          </a:p>
          <a:p>
            <a:pPr algn="ctr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 На  реализацию мероприятий по поддержке сельскохозяйственного производства, в том числе на возмещение части затрат на уплату процентов по инвестиционным кредитам (займам) в  агропромышленном комплекса в виде субвенций</a:t>
            </a:r>
          </a:p>
          <a:p>
            <a:pPr algn="ctr">
              <a:buFontTx/>
              <a:buChar char="-"/>
            </a:pPr>
            <a:r>
              <a:rPr lang="ru-RU" sz="1200" b="1" dirty="0" smtClean="0">
                <a:solidFill>
                  <a:schemeClr val="tx1"/>
                </a:solidFill>
                <a:cs typeface="Arial" charset="0"/>
              </a:rPr>
              <a:t>Федеральный </a:t>
            </a:r>
            <a:r>
              <a:rPr lang="ru-RU" sz="1200" b="1" dirty="0">
                <a:solidFill>
                  <a:schemeClr val="tx1"/>
                </a:solidFill>
                <a:cs typeface="Arial" charset="0"/>
              </a:rPr>
              <a:t>бюджет </a:t>
            </a:r>
            <a:r>
              <a:rPr lang="ru-RU" sz="1200" b="1" dirty="0" smtClean="0">
                <a:solidFill>
                  <a:schemeClr val="tx1"/>
                </a:solidFill>
                <a:cs typeface="Arial" charset="0"/>
              </a:rPr>
              <a:t>– 18795 </a:t>
            </a:r>
            <a:r>
              <a:rPr lang="ru-RU" sz="1200" b="1" dirty="0" err="1" smtClean="0">
                <a:solidFill>
                  <a:schemeClr val="tx1"/>
                </a:solidFill>
                <a:cs typeface="Arial" charset="0"/>
              </a:rPr>
              <a:t>тыс.руб</a:t>
            </a:r>
            <a:r>
              <a:rPr lang="ru-RU" sz="1200" b="1" dirty="0">
                <a:solidFill>
                  <a:schemeClr val="tx1"/>
                </a:solidFill>
                <a:cs typeface="Arial" charset="0"/>
              </a:rPr>
              <a:t>.</a:t>
            </a:r>
          </a:p>
          <a:p>
            <a:pPr algn="ctr">
              <a:buFontTx/>
              <a:buChar char="-"/>
            </a:pPr>
            <a:r>
              <a:rPr lang="ru-RU" sz="1200" b="1" dirty="0">
                <a:solidFill>
                  <a:schemeClr val="tx1"/>
                </a:solidFill>
                <a:cs typeface="Arial" charset="0"/>
              </a:rPr>
              <a:t>Областной бюджет – </a:t>
            </a:r>
            <a:r>
              <a:rPr lang="ru-RU" sz="1200" b="1" dirty="0" smtClean="0">
                <a:solidFill>
                  <a:schemeClr val="tx1"/>
                </a:solidFill>
                <a:cs typeface="Arial" charset="0"/>
              </a:rPr>
              <a:t>4567,8</a:t>
            </a:r>
            <a:r>
              <a:rPr lang="en-US" sz="1200" b="1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  <a:cs typeface="Arial" charset="0"/>
              </a:rPr>
              <a:t>тыс</a:t>
            </a:r>
            <a:r>
              <a:rPr lang="ru-RU" sz="1200" b="1" dirty="0">
                <a:solidFill>
                  <a:schemeClr val="tx1"/>
                </a:solidFill>
                <a:cs typeface="Arial" charset="0"/>
              </a:rPr>
              <a:t>. руб</a:t>
            </a:r>
            <a:r>
              <a:rPr lang="ru-RU" sz="1200" b="1" dirty="0" smtClean="0">
                <a:solidFill>
                  <a:schemeClr val="tx1"/>
                </a:solidFill>
                <a:cs typeface="Arial" charset="0"/>
              </a:rPr>
              <a:t>.</a:t>
            </a:r>
          </a:p>
          <a:p>
            <a:pPr algn="ctr">
              <a:buFontTx/>
              <a:buChar char="-"/>
            </a:pPr>
            <a:r>
              <a:rPr lang="ru-RU" sz="1200" b="1" dirty="0" smtClean="0">
                <a:solidFill>
                  <a:schemeClr val="tx1"/>
                </a:solidFill>
                <a:cs typeface="Arial" charset="0"/>
              </a:rPr>
              <a:t>-областной бюджета (</a:t>
            </a:r>
            <a:r>
              <a:rPr lang="ru-RU" sz="1200" b="1" dirty="0" err="1" smtClean="0">
                <a:solidFill>
                  <a:schemeClr val="tx1"/>
                </a:solidFill>
                <a:cs typeface="Arial" charset="0"/>
              </a:rPr>
              <a:t>несофинансирование</a:t>
            </a:r>
            <a:r>
              <a:rPr lang="ru-RU" sz="1200" b="1" dirty="0" smtClean="0">
                <a:solidFill>
                  <a:schemeClr val="tx1"/>
                </a:solidFill>
                <a:cs typeface="Arial" charset="0"/>
              </a:rPr>
              <a:t>) – 989,2 тыс. руб.</a:t>
            </a:r>
          </a:p>
          <a:p>
            <a:pPr algn="ctr">
              <a:buFontTx/>
              <a:buChar char="-"/>
            </a:pPr>
            <a:endParaRPr lang="ru-RU" sz="1200" b="1" dirty="0">
              <a:solidFill>
                <a:schemeClr val="tx1"/>
              </a:solidFill>
              <a:cs typeface="Arial" charset="0"/>
            </a:endParaRPr>
          </a:p>
          <a:p>
            <a:pPr algn="ctr"/>
            <a:endParaRPr lang="ru-RU" sz="12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85720" y="3717032"/>
            <a:ext cx="8608279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12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На защиту населения от болезней, общих для человека и животных, в части организации и содержания скотомогильников на территории муниципального района в виде субвенций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Областной бюджет –   82,4 тыс. руб.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2400" y="5229200"/>
            <a:ext cx="8491599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12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Расходы по обращению с животными в части организации мероприятий при осуществлении деятельности по обращению с животными без владельцев в виде субвенций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Областной бюджет –   81,47 тыс. руб.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dirty="0" smtClean="0"/>
              <a:t>04 09 «дорожное хозяйство»</a:t>
            </a:r>
            <a:endParaRPr lang="ru-RU" sz="25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142984"/>
            <a:ext cx="8715436" cy="571504"/>
          </a:xfrm>
          <a:prstGeom prst="rect">
            <a:avLst/>
          </a:prstGeom>
          <a:noFill/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938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Расходы на содержание автомобильных дорог составили </a:t>
            </a:r>
            <a:r>
              <a:rPr lang="ru-RU" sz="1200" dirty="0" smtClean="0">
                <a:solidFill>
                  <a:schemeClr val="tx1"/>
                </a:solidFill>
              </a:rPr>
              <a:t> 42 880,4 </a:t>
            </a:r>
            <a:r>
              <a:rPr lang="ru-RU" sz="1200" dirty="0" err="1" smtClean="0">
                <a:solidFill>
                  <a:schemeClr val="tx1"/>
                </a:solidFill>
              </a:rPr>
              <a:t>тыс.руб</a:t>
            </a:r>
            <a:r>
              <a:rPr lang="ru-RU" sz="1200" dirty="0">
                <a:solidFill>
                  <a:schemeClr val="tx1"/>
                </a:solidFill>
              </a:rPr>
              <a:t>., в том числе за счет средств субсидий из областного бюджета на осуществление дорожной деятельности в отношении автомобильных дорог общего пользования местного значения– </a:t>
            </a:r>
            <a:r>
              <a:rPr lang="ru-RU" sz="1200" dirty="0" smtClean="0">
                <a:solidFill>
                  <a:schemeClr val="tx1"/>
                </a:solidFill>
              </a:rPr>
              <a:t>36 354,39 </a:t>
            </a:r>
            <a:r>
              <a:rPr lang="ru-RU" sz="1200" dirty="0">
                <a:solidFill>
                  <a:schemeClr val="tx1"/>
                </a:solidFill>
              </a:rPr>
              <a:t>тыс.руб. </a:t>
            </a:r>
          </a:p>
          <a:p>
            <a:pPr indent="17938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Произведены следующие работы:</a:t>
            </a:r>
          </a:p>
        </p:txBody>
      </p:sp>
      <p:graphicFrame>
        <p:nvGraphicFramePr>
          <p:cNvPr id="32804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481579"/>
              </p:ext>
            </p:extLst>
          </p:nvPr>
        </p:nvGraphicFramePr>
        <p:xfrm>
          <a:off x="411957" y="1904043"/>
          <a:ext cx="8462962" cy="3086608"/>
        </p:xfrm>
        <a:graphic>
          <a:graphicData uri="http://schemas.openxmlformats.org/drawingml/2006/table">
            <a:tbl>
              <a:tblPr/>
              <a:tblGrid>
                <a:gridCol w="6526212"/>
                <a:gridCol w="1936750"/>
              </a:tblGrid>
              <a:tr h="300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Вид работы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Сумма, тыс.руб.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201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Выполнение работ по содержанию автомобильных дорог общего пользования вне границ населенных пунктов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31751,23 (обл.)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3378,08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местн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.)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</a:tr>
              <a:tr h="125775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Ремонт участка автомобильной дороги общего пользования местного значения подъезд к п. Комсомольский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Котельничского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 района                          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Составление сметной документации и проведение проверки определения сметной стоимости по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cs typeface="Arial" charset="0"/>
                        </a:rPr>
                        <a:t>ремонту участка а/дороги в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cs typeface="Arial" charset="0"/>
                        </a:rPr>
                        <a:t>п.Комсомольский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cs typeface="Arial" charset="0"/>
                        </a:rPr>
                        <a:t>Котельничского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cs typeface="Arial" charset="0"/>
                        </a:rPr>
                        <a:t> района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4603,16 (обл.)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242,27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местн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.)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11,2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местн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.)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</a:tr>
              <a:tr h="29401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Строительный контроль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135,0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местн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.)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</a:tr>
              <a:tr h="52339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Ремонт участка а/дороги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п.Юбилейный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МБТ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Биртяевскому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 СП в рамках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софинансирования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 ППМИ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2661,91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местн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.)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97,55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местн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.)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88882" y="5091122"/>
            <a:ext cx="3714776" cy="1578238"/>
          </a:xfrm>
          <a:prstGeom prst="rect">
            <a:avLst/>
          </a:prstGeom>
          <a:noFill/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9388" algn="just"/>
            <a:r>
              <a:rPr lang="ru-RU" sz="1000" dirty="0">
                <a:solidFill>
                  <a:schemeClr val="tx1"/>
                </a:solidFill>
                <a:cs typeface="Arial" charset="0"/>
              </a:rPr>
              <a:t>За счет средств дорожного фонда произведены  </a:t>
            </a:r>
          </a:p>
          <a:p>
            <a:pPr indent="179388" algn="just"/>
            <a:r>
              <a:rPr lang="ru-RU" sz="1000" dirty="0">
                <a:solidFill>
                  <a:schemeClr val="tx1"/>
                </a:solidFill>
                <a:cs typeface="Arial" charset="0"/>
              </a:rPr>
              <a:t>следующие виды работ:</a:t>
            </a:r>
          </a:p>
          <a:p>
            <a:pPr indent="179388" algn="just"/>
            <a:r>
              <a:rPr lang="ru-RU" sz="1000" dirty="0">
                <a:solidFill>
                  <a:schemeClr val="tx1"/>
                </a:solidFill>
                <a:cs typeface="Arial" charset="0"/>
              </a:rPr>
              <a:t>- скашивание травы;</a:t>
            </a:r>
          </a:p>
          <a:p>
            <a:pPr indent="179388" algn="just"/>
            <a:r>
              <a:rPr lang="ru-RU" sz="1000" dirty="0">
                <a:solidFill>
                  <a:schemeClr val="tx1"/>
                </a:solidFill>
                <a:cs typeface="Arial" charset="0"/>
              </a:rPr>
              <a:t>- очистка автобусных остановок от снега и грязи;</a:t>
            </a:r>
          </a:p>
          <a:p>
            <a:pPr indent="179388" algn="just"/>
            <a:r>
              <a:rPr lang="ru-RU" sz="1000" dirty="0">
                <a:solidFill>
                  <a:schemeClr val="tx1"/>
                </a:solidFill>
                <a:cs typeface="Arial" charset="0"/>
              </a:rPr>
              <a:t>- установка и снятие дорожных знаков;</a:t>
            </a:r>
          </a:p>
          <a:p>
            <a:pPr indent="179388" algn="just"/>
            <a:r>
              <a:rPr lang="ru-RU" sz="1000" dirty="0">
                <a:solidFill>
                  <a:schemeClr val="tx1"/>
                </a:solidFill>
                <a:cs typeface="Arial" charset="0"/>
              </a:rPr>
              <a:t>- засыпка щебнем промоин;</a:t>
            </a:r>
          </a:p>
          <a:p>
            <a:pPr indent="179388" algn="just"/>
            <a:r>
              <a:rPr lang="ru-RU" sz="1000" dirty="0">
                <a:solidFill>
                  <a:schemeClr val="tx1"/>
                </a:solidFill>
                <a:cs typeface="Arial" charset="0"/>
              </a:rPr>
              <a:t>- ямочный ремонт асфальтобетонной смесью;</a:t>
            </a:r>
          </a:p>
          <a:p>
            <a:pPr indent="179388" algn="just"/>
            <a:r>
              <a:rPr lang="ru-RU" sz="1000" dirty="0">
                <a:solidFill>
                  <a:schemeClr val="tx1"/>
                </a:solidFill>
                <a:cs typeface="Arial" charset="0"/>
              </a:rPr>
              <a:t>- вырубка кустарника и подлеска;</a:t>
            </a:r>
          </a:p>
          <a:p>
            <a:pPr indent="179388" algn="just"/>
            <a:r>
              <a:rPr lang="ru-RU" sz="1000" dirty="0">
                <a:solidFill>
                  <a:schemeClr val="tx1"/>
                </a:solidFill>
                <a:cs typeface="Arial" charset="0"/>
              </a:rPr>
              <a:t>- и другие виды работ.</a:t>
            </a:r>
          </a:p>
          <a:p>
            <a:pPr indent="179388" algn="just"/>
            <a:endParaRPr lang="ru-RU" sz="10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83178" y="5091122"/>
            <a:ext cx="3857652" cy="1428736"/>
          </a:xfrm>
          <a:prstGeom prst="rect">
            <a:avLst/>
          </a:prstGeom>
          <a:noFill/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9388" algn="just"/>
            <a:endParaRPr lang="ru-RU" sz="1200" dirty="0">
              <a:solidFill>
                <a:schemeClr val="tx1"/>
              </a:solidFill>
              <a:cs typeface="Arial" charset="0"/>
            </a:endParaRPr>
          </a:p>
          <a:p>
            <a:pPr indent="179388" algn="just"/>
            <a:endParaRPr lang="ru-RU" sz="1000" dirty="0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dirty="0" smtClean="0"/>
              <a:t>04 12 Другие вопросы в области национальной экономики</a:t>
            </a:r>
            <a:endParaRPr lang="ru-RU" sz="2500" dirty="0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71472" y="1285860"/>
            <a:ext cx="8001056" cy="71438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1785926"/>
            <a:ext cx="8001056" cy="571504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3714752"/>
            <a:ext cx="8001056" cy="500066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Развитие строительства и архитектуры в </a:t>
            </a:r>
            <a:r>
              <a:rPr lang="ru-RU" sz="1400" b="1" dirty="0" err="1">
                <a:solidFill>
                  <a:schemeClr val="tx1"/>
                </a:solidFill>
              </a:rPr>
              <a:t>Котельничском</a:t>
            </a:r>
            <a:r>
              <a:rPr lang="ru-RU" sz="1400" b="1" dirty="0">
                <a:solidFill>
                  <a:schemeClr val="tx1"/>
                </a:solidFill>
              </a:rPr>
              <a:t> районе – </a:t>
            </a:r>
            <a:r>
              <a:rPr lang="ru-RU" sz="1400" b="1" dirty="0" smtClean="0">
                <a:solidFill>
                  <a:schemeClr val="tx1"/>
                </a:solidFill>
              </a:rPr>
              <a:t>5,0 </a:t>
            </a:r>
            <a:r>
              <a:rPr lang="ru-RU" sz="1400" b="1" dirty="0">
                <a:solidFill>
                  <a:schemeClr val="tx1"/>
                </a:solidFill>
              </a:rPr>
              <a:t>тыс. руб.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4357694"/>
            <a:ext cx="8001056" cy="571504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Мероприятия по развитию малого и среднего предпринимательства – </a:t>
            </a:r>
            <a:r>
              <a:rPr lang="ru-RU" sz="1400" b="1" dirty="0" smtClean="0">
                <a:solidFill>
                  <a:schemeClr val="tx1"/>
                </a:solidFill>
              </a:rPr>
              <a:t>2,12 </a:t>
            </a:r>
            <a:r>
              <a:rPr lang="ru-RU" sz="1400" b="1" dirty="0">
                <a:solidFill>
                  <a:schemeClr val="tx1"/>
                </a:solidFill>
              </a:rPr>
              <a:t>тыс. руб.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14480" y="5291752"/>
            <a:ext cx="4408771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169,68 тыс.руб</a:t>
            </a:r>
            <a:r>
              <a:rPr lang="ru-RU" sz="4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3071810"/>
            <a:ext cx="8001056" cy="500066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Развитие туризма в </a:t>
            </a:r>
            <a:r>
              <a:rPr lang="ru-RU" sz="1400" b="1" dirty="0" err="1">
                <a:solidFill>
                  <a:schemeClr val="tx1"/>
                </a:solidFill>
              </a:rPr>
              <a:t>Котельничском</a:t>
            </a:r>
            <a:r>
              <a:rPr lang="ru-RU" sz="1400" b="1" dirty="0">
                <a:solidFill>
                  <a:schemeClr val="tx1"/>
                </a:solidFill>
              </a:rPr>
              <a:t> районе 10 тыс. руб.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1857364"/>
            <a:ext cx="8001056" cy="1000132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Средства на выделение земельных участков из земель сельскохозяйственного назначения в счет невостребованных земельных долей и (или) земельных долей, от права собственности на которые граждане отказались  152,56 тыс</a:t>
            </a:r>
            <a:r>
              <a:rPr lang="ru-RU" sz="1400" b="1" dirty="0">
                <a:solidFill>
                  <a:schemeClr val="tx1"/>
                </a:solidFill>
              </a:rPr>
              <a:t>. руб.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dirty="0" smtClean="0"/>
              <a:t>05 00 «жилищно-коммунальное хозяйство»</a:t>
            </a:r>
            <a:endParaRPr lang="ru-RU" sz="25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26" y="1000108"/>
            <a:ext cx="8786874" cy="2000264"/>
          </a:xfrm>
          <a:prstGeom prst="rect">
            <a:avLst/>
          </a:prstGeom>
          <a:noFill/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938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solidFill>
                  <a:schemeClr val="tx1"/>
                </a:solidFill>
              </a:rPr>
              <a:t>Общий объем расходов районного бюджета по данному разделу за </a:t>
            </a:r>
            <a:r>
              <a:rPr lang="ru-RU" sz="1300" dirty="0" smtClean="0">
                <a:solidFill>
                  <a:schemeClr val="tx1"/>
                </a:solidFill>
              </a:rPr>
              <a:t>2019 </a:t>
            </a:r>
            <a:r>
              <a:rPr lang="ru-RU" sz="1300" dirty="0">
                <a:solidFill>
                  <a:schemeClr val="tx1"/>
                </a:solidFill>
              </a:rPr>
              <a:t>год составил </a:t>
            </a:r>
            <a:r>
              <a:rPr lang="ru-RU" sz="1300" dirty="0" smtClean="0">
                <a:solidFill>
                  <a:schemeClr val="tx1"/>
                </a:solidFill>
              </a:rPr>
              <a:t>1788,99 </a:t>
            </a:r>
            <a:r>
              <a:rPr lang="ru-RU" sz="1300" dirty="0">
                <a:solidFill>
                  <a:schemeClr val="tx1"/>
                </a:solidFill>
              </a:rPr>
              <a:t>тыс.руб</a:t>
            </a:r>
            <a:r>
              <a:rPr lang="ru-RU" sz="1300" dirty="0" smtClean="0">
                <a:solidFill>
                  <a:schemeClr val="tx1"/>
                </a:solidFill>
              </a:rPr>
              <a:t>.</a:t>
            </a:r>
          </a:p>
          <a:p>
            <a:pPr indent="17938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</a:rPr>
              <a:t>Выделены средства областной субсидии на создание мест (площадок) накопления твердых коммунальных отходов в сумме 657,6 тыс. руб., </a:t>
            </a:r>
            <a:r>
              <a:rPr lang="ru-RU" sz="1300" dirty="0" err="1" smtClean="0">
                <a:solidFill>
                  <a:schemeClr val="tx1"/>
                </a:solidFill>
              </a:rPr>
              <a:t>софинансирование</a:t>
            </a:r>
            <a:r>
              <a:rPr lang="ru-RU" sz="1300" dirty="0" smtClean="0">
                <a:solidFill>
                  <a:schemeClr val="tx1"/>
                </a:solidFill>
              </a:rPr>
              <a:t> к областной субсидии составило 35 тыс. руб. За счет средств районного бюджета предоставлены МБТ сельским поселениям на проведение работ по обустройству контейнерных площадок в сумме 633 </a:t>
            </a:r>
            <a:r>
              <a:rPr lang="ru-RU" sz="1300" dirty="0" err="1" smtClean="0">
                <a:solidFill>
                  <a:schemeClr val="tx1"/>
                </a:solidFill>
              </a:rPr>
              <a:t>тыс.руб</a:t>
            </a:r>
            <a:r>
              <a:rPr lang="ru-RU" sz="1300" dirty="0" smtClean="0">
                <a:solidFill>
                  <a:schemeClr val="tx1"/>
                </a:solidFill>
              </a:rPr>
              <a:t>. Приобретен водогрейный твердотопливный котел на сумму 299,25 </a:t>
            </a:r>
            <a:r>
              <a:rPr lang="ru-RU" sz="1300" dirty="0" err="1" smtClean="0">
                <a:solidFill>
                  <a:schemeClr val="tx1"/>
                </a:solidFill>
              </a:rPr>
              <a:t>тыс.руб</a:t>
            </a:r>
            <a:r>
              <a:rPr lang="ru-RU" sz="1300" dirty="0" smtClean="0">
                <a:solidFill>
                  <a:schemeClr val="tx1"/>
                </a:solidFill>
              </a:rPr>
              <a:t>. Произведена </a:t>
            </a:r>
            <a:r>
              <a:rPr lang="ru-RU" sz="1300" dirty="0">
                <a:solidFill>
                  <a:schemeClr val="tx1"/>
                </a:solidFill>
              </a:rPr>
              <a:t>уплата взносов на капитальный ремонт общего имущества многоквартирных </a:t>
            </a:r>
            <a:r>
              <a:rPr lang="ru-RU" sz="1300" dirty="0" smtClean="0">
                <a:solidFill>
                  <a:schemeClr val="tx1"/>
                </a:solidFill>
              </a:rPr>
              <a:t>домов в сумме 154,14 </a:t>
            </a:r>
            <a:r>
              <a:rPr lang="ru-RU" sz="1300" dirty="0" err="1" smtClean="0">
                <a:solidFill>
                  <a:schemeClr val="tx1"/>
                </a:solidFill>
              </a:rPr>
              <a:t>тыс.руб</a:t>
            </a:r>
            <a:r>
              <a:rPr lang="ru-RU" sz="1300" dirty="0" smtClean="0">
                <a:solidFill>
                  <a:schemeClr val="tx1"/>
                </a:solidFill>
              </a:rPr>
              <a:t>..</a:t>
            </a:r>
            <a:endParaRPr lang="ru-RU" sz="1300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d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3596" y="3143248"/>
            <a:ext cx="4434354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0c0632cc76566fe8dd5db3601f5a09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4857760"/>
            <a:ext cx="2857520" cy="15972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dirty="0" smtClean="0"/>
              <a:t>07 00 «образование»</a:t>
            </a:r>
            <a:endParaRPr lang="ru-RU" sz="25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142984"/>
            <a:ext cx="8858312" cy="428628"/>
          </a:xfrm>
          <a:prstGeom prst="rect">
            <a:avLst/>
          </a:prstGeom>
          <a:noFill/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938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solidFill>
                  <a:schemeClr val="tx1"/>
                </a:solidFill>
              </a:rPr>
              <a:t>Функциональная структура расходов районного бюджета по управлению образования </a:t>
            </a:r>
            <a:r>
              <a:rPr lang="ru-RU" sz="1300" dirty="0" smtClean="0">
                <a:solidFill>
                  <a:schemeClr val="tx1"/>
                </a:solidFill>
              </a:rPr>
              <a:t>администрации Котельничского </a:t>
            </a:r>
            <a:r>
              <a:rPr lang="ru-RU" sz="1300" dirty="0">
                <a:solidFill>
                  <a:schemeClr val="tx1"/>
                </a:solidFill>
              </a:rPr>
              <a:t>района за 12 месяцев </a:t>
            </a:r>
            <a:r>
              <a:rPr lang="ru-RU" sz="1300" dirty="0" smtClean="0">
                <a:solidFill>
                  <a:schemeClr val="tx1"/>
                </a:solidFill>
              </a:rPr>
              <a:t>2019 года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643050"/>
            <a:ext cx="8358246" cy="714380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1300" dirty="0">
                <a:solidFill>
                  <a:schemeClr val="tx1"/>
                </a:solidFill>
                <a:cs typeface="Arial" charset="0"/>
              </a:rPr>
              <a:t>0701 Дошкольное образование (расходы на содержание </a:t>
            </a: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4 </a:t>
            </a:r>
            <a:r>
              <a:rPr lang="ru-RU" sz="1300" dirty="0">
                <a:solidFill>
                  <a:schemeClr val="tx1"/>
                </a:solidFill>
                <a:cs typeface="Arial" charset="0"/>
              </a:rPr>
              <a:t>учреждений дошкольного образования) – </a:t>
            </a: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28795,02тыс.руб</a:t>
            </a:r>
            <a:r>
              <a:rPr lang="ru-RU" sz="1300" dirty="0">
                <a:solidFill>
                  <a:schemeClr val="tx1"/>
                </a:solidFill>
                <a:cs typeface="Arial" charset="0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2285992"/>
            <a:ext cx="8358246" cy="571504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solidFill>
                  <a:schemeClr val="tx1"/>
                </a:solidFill>
              </a:rPr>
              <a:t>0702 Общее образование (расходы на содержание </a:t>
            </a:r>
            <a:r>
              <a:rPr lang="ru-RU" sz="1300" dirty="0" smtClean="0">
                <a:solidFill>
                  <a:schemeClr val="tx1"/>
                </a:solidFill>
              </a:rPr>
              <a:t>12 образовательных учреждений – 119371,99тыс.руб</a:t>
            </a:r>
            <a:r>
              <a:rPr lang="ru-RU" sz="1300" dirty="0">
                <a:solidFill>
                  <a:schemeClr val="tx1"/>
                </a:solidFill>
              </a:rPr>
              <a:t>.</a:t>
            </a:r>
            <a:r>
              <a:rPr lang="en-US" sz="1300" dirty="0">
                <a:solidFill>
                  <a:schemeClr val="tx1"/>
                </a:solidFill>
              </a:rPr>
              <a:t>)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3500438"/>
            <a:ext cx="8358246" cy="571504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solidFill>
                  <a:schemeClr val="tx1"/>
                </a:solidFill>
              </a:rPr>
              <a:t>0707 Молодежная политика и оздоровление детей (программа по развитию молодежной политики, обеспечение деятельности летних лагерей) – </a:t>
            </a:r>
            <a:r>
              <a:rPr lang="ru-RU" sz="1300" dirty="0" smtClean="0">
                <a:solidFill>
                  <a:schemeClr val="tx1"/>
                </a:solidFill>
              </a:rPr>
              <a:t>471,7тыс.руб</a:t>
            </a:r>
            <a:r>
              <a:rPr lang="ru-RU" sz="13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4071942"/>
            <a:ext cx="8358246" cy="642942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solidFill>
                  <a:schemeClr val="tx1"/>
                </a:solidFill>
              </a:rPr>
              <a:t>0709 Другие вопросы в области образования (расходы на содержание </a:t>
            </a:r>
            <a:r>
              <a:rPr lang="ru-RU" sz="1300" dirty="0" smtClean="0">
                <a:solidFill>
                  <a:schemeClr val="tx1"/>
                </a:solidFill>
              </a:rPr>
              <a:t>централизованной </a:t>
            </a:r>
            <a:r>
              <a:rPr lang="ru-RU" sz="1300" dirty="0">
                <a:solidFill>
                  <a:schemeClr val="tx1"/>
                </a:solidFill>
              </a:rPr>
              <a:t>бухгалтерии управления образования, содержание методологического отдела) – </a:t>
            </a:r>
            <a:r>
              <a:rPr lang="ru-RU" sz="1300" dirty="0" smtClean="0">
                <a:solidFill>
                  <a:schemeClr val="tx1"/>
                </a:solidFill>
              </a:rPr>
              <a:t>5960,77тыс.руб</a:t>
            </a:r>
            <a:r>
              <a:rPr lang="ru-RU" sz="13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14876" y="5929330"/>
            <a:ext cx="3571900" cy="523220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/>
              <a:t>174498,36 </a:t>
            </a:r>
            <a:r>
              <a:rPr lang="ru-RU" sz="2800" dirty="0"/>
              <a:t>тыс.руб.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2928934"/>
            <a:ext cx="8143932" cy="642942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</a:rPr>
              <a:t>0703 Дополнительное образование детей (расходы на содержание 3 учреждений дополнительного образования – 19898,88тыс. руб.</a:t>
            </a:r>
            <a:endParaRPr lang="ru-RU" sz="13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04800" y="214290"/>
            <a:ext cx="8686800" cy="838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07 01 «дошкольное образование»</a:t>
            </a:r>
            <a:br>
              <a:rPr lang="ru-RU" sz="25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ru-RU" sz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структура расходов районного бюджета по разделу «дошкольное образование» в </a:t>
            </a:r>
            <a:r>
              <a:rPr lang="ru-RU" sz="12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2019 </a:t>
            </a:r>
            <a:r>
              <a:rPr lang="ru-RU" sz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году, тыс.руб.</a:t>
            </a:r>
          </a:p>
        </p:txBody>
      </p:sp>
      <p:graphicFrame>
        <p:nvGraphicFramePr>
          <p:cNvPr id="36866" name="Диаграмма 9"/>
          <p:cNvGraphicFramePr>
            <a:graphicFrameLocks/>
          </p:cNvGraphicFramePr>
          <p:nvPr/>
        </p:nvGraphicFramePr>
        <p:xfrm>
          <a:off x="292100" y="1143000"/>
          <a:ext cx="8890000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4" name="Worksheet" r:id="rId4" imgW="6876913" imgH="3886123" progId="Excel.Sheet.8">
                  <p:embed/>
                </p:oleObj>
              </mc:Choice>
              <mc:Fallback>
                <p:oleObj name="Worksheet" r:id="rId4" imgW="6876913" imgH="3886123" progId="Excel.Shee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" y="1143000"/>
                        <a:ext cx="8890000" cy="502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dirty="0" smtClean="0"/>
              <a:t>Основные параметры районного бюджета, тыс.руб.</a:t>
            </a:r>
            <a:endParaRPr lang="ru-RU" sz="2500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357688" y="4572000"/>
            <a:ext cx="714375" cy="78581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1021934">
            <a:off x="1714500" y="4214813"/>
            <a:ext cx="6000750" cy="357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 rot="962310">
            <a:off x="2075848" y="2277161"/>
            <a:ext cx="1143000" cy="122555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/>
              <a:t>392285,10</a:t>
            </a:r>
            <a:endParaRPr lang="ru-RU" sz="12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 rot="1014567">
            <a:off x="3213550" y="2713228"/>
            <a:ext cx="1143000" cy="1144587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/>
              <a:t>376478,72</a:t>
            </a:r>
            <a:endParaRPr lang="ru-RU" sz="12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 rot="961720">
            <a:off x="5151233" y="3205279"/>
            <a:ext cx="1143000" cy="1251802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/>
              <a:t>436380,42</a:t>
            </a:r>
            <a:endParaRPr lang="ru-RU" sz="12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 rot="1019546">
            <a:off x="6297826" y="3654329"/>
            <a:ext cx="1143000" cy="1144587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/>
              <a:t>392505,87</a:t>
            </a:r>
            <a:endParaRPr lang="ru-RU" sz="12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1188" y="5516563"/>
            <a:ext cx="792162" cy="433387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План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76375" y="5516563"/>
            <a:ext cx="792163" cy="433387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Факт</a:t>
            </a:r>
          </a:p>
        </p:txBody>
      </p:sp>
      <p:sp>
        <p:nvSpPr>
          <p:cNvPr id="16394" name="TextBox 12"/>
          <p:cNvSpPr txBox="1">
            <a:spLocks noChangeArrowheads="1"/>
          </p:cNvSpPr>
          <p:nvPr/>
        </p:nvSpPr>
        <p:spPr bwMode="auto">
          <a:xfrm rot="969834">
            <a:off x="2598496" y="1786537"/>
            <a:ext cx="1571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Franklin Gothic Book"/>
              </a:rPr>
              <a:t>Доходы</a:t>
            </a:r>
            <a:r>
              <a:rPr lang="en-US" dirty="0">
                <a:latin typeface="Franklin Gothic Book"/>
              </a:rPr>
              <a:t> </a:t>
            </a:r>
            <a:r>
              <a:rPr lang="ru-RU" dirty="0">
                <a:latin typeface="Franklin Gothic Book"/>
              </a:rPr>
              <a:t>                                       на конец года</a:t>
            </a:r>
          </a:p>
        </p:txBody>
      </p:sp>
      <p:sp>
        <p:nvSpPr>
          <p:cNvPr id="16395" name="TextBox 13"/>
          <p:cNvSpPr txBox="1">
            <a:spLocks noChangeArrowheads="1"/>
          </p:cNvSpPr>
          <p:nvPr/>
        </p:nvSpPr>
        <p:spPr bwMode="auto">
          <a:xfrm rot="925051">
            <a:off x="5772843" y="2695901"/>
            <a:ext cx="15589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Franklin Gothic Book"/>
              </a:rPr>
              <a:t>Расходы </a:t>
            </a:r>
          </a:p>
          <a:p>
            <a:r>
              <a:rPr lang="ru-RU" dirty="0">
                <a:latin typeface="Franklin Gothic Book"/>
              </a:rPr>
              <a:t>на конец года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04800" y="214290"/>
            <a:ext cx="8686800" cy="838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07 02 «общее образование»</a:t>
            </a:r>
            <a:br>
              <a:rPr lang="ru-RU" sz="25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ru-RU" sz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структура расходов районного бюджета по разделу «общее образование» в </a:t>
            </a:r>
            <a:r>
              <a:rPr lang="ru-RU" sz="12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2019 </a:t>
            </a:r>
            <a:r>
              <a:rPr lang="ru-RU" sz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году, тыс.руб.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1071546"/>
            <a:ext cx="8858312" cy="1500198"/>
          </a:xfrm>
          <a:prstGeom prst="rect">
            <a:avLst/>
          </a:prstGeom>
          <a:noFill/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938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" dirty="0">
                <a:solidFill>
                  <a:schemeClr val="tx1"/>
                </a:solidFill>
              </a:rPr>
              <a:t>Расходы по разделу 0702 «Общее образование» включают в себя расходы общеобразовательных </a:t>
            </a:r>
            <a:r>
              <a:rPr lang="ru-RU" sz="1150" dirty="0" smtClean="0">
                <a:solidFill>
                  <a:schemeClr val="tx1"/>
                </a:solidFill>
              </a:rPr>
              <a:t>учреждений. </a:t>
            </a:r>
          </a:p>
          <a:p>
            <a:pPr indent="17938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" dirty="0" smtClean="0">
                <a:solidFill>
                  <a:schemeClr val="tx1"/>
                </a:solidFill>
              </a:rPr>
              <a:t>Освоены средства областной субсидии на реализацию мер, направленных на выполнение предписаний надзорных органов и приведение зданий в соответствие с требованиями, предъявляемыми к безопасности зданий в соответствии с требованиями, предъявляемыми к безопасности в процессе эксплуатации общеобразовательных организаций в сумме 480 тыс. руб. с </a:t>
            </a:r>
            <a:r>
              <a:rPr lang="ru-RU" sz="1150" dirty="0" err="1" smtClean="0">
                <a:solidFill>
                  <a:schemeClr val="tx1"/>
                </a:solidFill>
              </a:rPr>
              <a:t>софинансированием</a:t>
            </a:r>
            <a:r>
              <a:rPr lang="ru-RU" sz="1150" dirty="0" smtClean="0">
                <a:solidFill>
                  <a:schemeClr val="tx1"/>
                </a:solidFill>
              </a:rPr>
              <a:t> из районного бюджета 25,3тыс. руб.; израсходованы средства областного бюджета с </a:t>
            </a:r>
            <a:r>
              <a:rPr lang="ru-RU" sz="1150" dirty="0" err="1" smtClean="0">
                <a:solidFill>
                  <a:schemeClr val="tx1"/>
                </a:solidFill>
              </a:rPr>
              <a:t>софинансированием</a:t>
            </a:r>
            <a:r>
              <a:rPr lang="ru-RU" sz="1150" dirty="0" smtClean="0">
                <a:solidFill>
                  <a:schemeClr val="tx1"/>
                </a:solidFill>
              </a:rPr>
              <a:t> </a:t>
            </a:r>
            <a:r>
              <a:rPr lang="ru-RU" sz="1150" dirty="0" err="1" smtClean="0">
                <a:solidFill>
                  <a:schemeClr val="tx1"/>
                </a:solidFill>
              </a:rPr>
              <a:t>тз</a:t>
            </a:r>
            <a:r>
              <a:rPr lang="ru-RU" sz="1150" dirty="0" smtClean="0">
                <a:solidFill>
                  <a:schemeClr val="tx1"/>
                </a:solidFill>
              </a:rPr>
              <a:t> районного бюджета на создание в общеобразовательных организациях, расположенных в сельской местности, условий для занятий физической культурой и спортом – 1064,0 тыс.руб. Также за счет средств районного бюджета проведены мероприятия </a:t>
            </a:r>
            <a:r>
              <a:rPr lang="ru-RU" sz="1150" dirty="0">
                <a:solidFill>
                  <a:schemeClr val="tx1"/>
                </a:solidFill>
              </a:rPr>
              <a:t>по подготовке образовательных учреждений к новому учебному </a:t>
            </a:r>
            <a:r>
              <a:rPr lang="ru-RU" sz="1150" dirty="0" smtClean="0">
                <a:solidFill>
                  <a:schemeClr val="tx1"/>
                </a:solidFill>
              </a:rPr>
              <a:t>году в объеме финансирования 846,8 тыс</a:t>
            </a:r>
            <a:r>
              <a:rPr lang="ru-RU" sz="1150" dirty="0">
                <a:solidFill>
                  <a:schemeClr val="tx1"/>
                </a:solidFill>
              </a:rPr>
              <a:t>. </a:t>
            </a:r>
            <a:r>
              <a:rPr lang="ru-RU" sz="1150" dirty="0" smtClean="0">
                <a:solidFill>
                  <a:schemeClr val="tx1"/>
                </a:solidFill>
              </a:rPr>
              <a:t>руб., на средства районного бюджета обеспечено </a:t>
            </a:r>
            <a:r>
              <a:rPr lang="ru-RU" sz="1150" dirty="0">
                <a:solidFill>
                  <a:schemeClr val="tx1"/>
                </a:solidFill>
              </a:rPr>
              <a:t>питания льготной категории детей в образовательных </a:t>
            </a:r>
            <a:r>
              <a:rPr lang="ru-RU" sz="1150" dirty="0" smtClean="0">
                <a:solidFill>
                  <a:schemeClr val="tx1"/>
                </a:solidFill>
              </a:rPr>
              <a:t>учреждениях Котельничского </a:t>
            </a:r>
            <a:r>
              <a:rPr lang="ru-RU" sz="1150" dirty="0">
                <a:solidFill>
                  <a:schemeClr val="tx1"/>
                </a:solidFill>
              </a:rPr>
              <a:t>района </a:t>
            </a:r>
            <a:r>
              <a:rPr lang="ru-RU" sz="1150" dirty="0" smtClean="0">
                <a:solidFill>
                  <a:schemeClr val="tx1"/>
                </a:solidFill>
              </a:rPr>
              <a:t>– 61,51 </a:t>
            </a:r>
            <a:r>
              <a:rPr lang="ru-RU" sz="1150" dirty="0">
                <a:solidFill>
                  <a:schemeClr val="tx1"/>
                </a:solidFill>
              </a:rPr>
              <a:t>тыс. </a:t>
            </a:r>
            <a:r>
              <a:rPr lang="ru-RU" sz="1150" dirty="0" smtClean="0">
                <a:solidFill>
                  <a:schemeClr val="tx1"/>
                </a:solidFill>
              </a:rPr>
              <a:t>руб. </a:t>
            </a:r>
            <a:endParaRPr lang="ru-RU" sz="1150" dirty="0">
              <a:solidFill>
                <a:schemeClr val="tx1"/>
              </a:solidFill>
            </a:endParaRPr>
          </a:p>
        </p:txBody>
      </p:sp>
      <p:sp>
        <p:nvSpPr>
          <p:cNvPr id="37893" name="TextBox 6"/>
          <p:cNvSpPr txBox="1">
            <a:spLocks noChangeArrowheads="1"/>
          </p:cNvSpPr>
          <p:nvPr/>
        </p:nvSpPr>
        <p:spPr bwMode="auto">
          <a:xfrm>
            <a:off x="4357686" y="5929330"/>
            <a:ext cx="42862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Franklin Gothic Book"/>
              </a:rPr>
              <a:t>119 371,99 тыс. руб.</a:t>
            </a:r>
            <a:endParaRPr lang="ru-RU" sz="2800" dirty="0">
              <a:latin typeface="Franklin Gothic Book"/>
            </a:endParaRPr>
          </a:p>
        </p:txBody>
      </p:sp>
      <p:graphicFrame>
        <p:nvGraphicFramePr>
          <p:cNvPr id="37894" name="Диаграмма 8"/>
          <p:cNvGraphicFramePr>
            <a:graphicFrameLocks/>
          </p:cNvGraphicFramePr>
          <p:nvPr/>
        </p:nvGraphicFramePr>
        <p:xfrm>
          <a:off x="571500" y="2717800"/>
          <a:ext cx="8267700" cy="336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0" name="Worksheet" r:id="rId4" imgW="5210171" imgH="2124126" progId="Excel.Sheet.8">
                  <p:embed/>
                </p:oleObj>
              </mc:Choice>
              <mc:Fallback>
                <p:oleObj name="Worksheet" r:id="rId4" imgW="5210171" imgH="2124126" progId="Excel.Shee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2717800"/>
                        <a:ext cx="8267700" cy="336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04800" y="214290"/>
            <a:ext cx="8686800" cy="838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07 </a:t>
            </a:r>
            <a:r>
              <a:rPr lang="ru-RU" sz="25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03 «дополнительное образование детей»</a:t>
            </a:r>
            <a:r>
              <a:rPr lang="ru-RU" sz="25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25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ru-RU" sz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структура расходов районного бюджета по разделу </a:t>
            </a:r>
            <a:r>
              <a:rPr lang="ru-RU" sz="12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«дополнительное образование детей» </a:t>
            </a:r>
            <a:r>
              <a:rPr lang="ru-RU" sz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в </a:t>
            </a:r>
            <a:r>
              <a:rPr lang="ru-RU" sz="12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2019 </a:t>
            </a:r>
            <a:r>
              <a:rPr lang="ru-RU" sz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году, тыс.руб.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1071546"/>
            <a:ext cx="8858312" cy="642942"/>
          </a:xfrm>
          <a:prstGeom prst="rect">
            <a:avLst/>
          </a:prstGeom>
          <a:noFill/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938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" dirty="0">
                <a:solidFill>
                  <a:schemeClr val="tx1"/>
                </a:solidFill>
              </a:rPr>
              <a:t>Расходы по разделу </a:t>
            </a:r>
            <a:r>
              <a:rPr lang="ru-RU" sz="1150" dirty="0" smtClean="0">
                <a:solidFill>
                  <a:schemeClr val="tx1"/>
                </a:solidFill>
              </a:rPr>
              <a:t>0703 «Дополнительное образование детей» </a:t>
            </a:r>
            <a:r>
              <a:rPr lang="ru-RU" sz="1150" dirty="0">
                <a:solidFill>
                  <a:schemeClr val="tx1"/>
                </a:solidFill>
              </a:rPr>
              <a:t>включают в себя расходы </a:t>
            </a:r>
            <a:r>
              <a:rPr lang="ru-RU" sz="1150" dirty="0" smtClean="0">
                <a:solidFill>
                  <a:schemeClr val="tx1"/>
                </a:solidFill>
              </a:rPr>
              <a:t>на содержание трех учреждений дополнительного образования. </a:t>
            </a:r>
          </a:p>
        </p:txBody>
      </p:sp>
      <p:sp>
        <p:nvSpPr>
          <p:cNvPr id="37893" name="TextBox 6"/>
          <p:cNvSpPr txBox="1">
            <a:spLocks noChangeArrowheads="1"/>
          </p:cNvSpPr>
          <p:nvPr/>
        </p:nvSpPr>
        <p:spPr bwMode="auto">
          <a:xfrm>
            <a:off x="5286380" y="6215082"/>
            <a:ext cx="32861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Franklin Gothic Book"/>
              </a:rPr>
              <a:t>19 898,88тыс</a:t>
            </a:r>
            <a:r>
              <a:rPr lang="ru-RU" sz="2800" b="1" dirty="0">
                <a:latin typeface="Franklin Gothic Book"/>
              </a:rPr>
              <a:t>. руб.</a:t>
            </a: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928662" y="1857364"/>
          <a:ext cx="742955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64291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dirty="0" smtClean="0"/>
              <a:t>07 07 «молодежная политика и оздоровление детей»</a:t>
            </a:r>
            <a:endParaRPr lang="ru-RU" sz="25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142984"/>
            <a:ext cx="8358246" cy="714380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Основные направления в области молодежной политики и оздоровления детей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1458" y="500042"/>
            <a:ext cx="8286808" cy="5572164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9388" algn="just"/>
            <a:endParaRPr lang="ru-RU" sz="1200" dirty="0">
              <a:solidFill>
                <a:schemeClr val="tx1"/>
              </a:solidFill>
              <a:cs typeface="Arial" charset="0"/>
            </a:endParaRPr>
          </a:p>
          <a:p>
            <a:pPr indent="179388" algn="just"/>
            <a:endParaRPr lang="ru-RU" sz="1200" dirty="0">
              <a:solidFill>
                <a:schemeClr val="tx1"/>
              </a:solidFill>
              <a:cs typeface="Arial" charset="0"/>
            </a:endParaRPr>
          </a:p>
          <a:p>
            <a:pPr indent="179388" algn="just"/>
            <a:endParaRPr lang="ru-RU" sz="1200" dirty="0">
              <a:solidFill>
                <a:schemeClr val="tx1"/>
              </a:solidFill>
              <a:cs typeface="Arial" charset="0"/>
            </a:endParaRPr>
          </a:p>
          <a:p>
            <a:pPr indent="179388" algn="just">
              <a:buAutoNum type="arabicPeriod"/>
            </a:pP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Реализация </a:t>
            </a:r>
            <a:r>
              <a:rPr lang="ru-RU" sz="1300" dirty="0">
                <a:solidFill>
                  <a:schemeClr val="tx1"/>
                </a:solidFill>
                <a:cs typeface="Arial" charset="0"/>
              </a:rPr>
              <a:t>развития молодежной политики в </a:t>
            </a:r>
            <a:r>
              <a:rPr lang="ru-RU" sz="1300" dirty="0" err="1">
                <a:solidFill>
                  <a:schemeClr val="tx1"/>
                </a:solidFill>
                <a:cs typeface="Arial" charset="0"/>
              </a:rPr>
              <a:t>Котельничском</a:t>
            </a:r>
            <a:r>
              <a:rPr lang="ru-RU" sz="1300" dirty="0">
                <a:solidFill>
                  <a:schemeClr val="tx1"/>
                </a:solidFill>
                <a:cs typeface="Arial" charset="0"/>
              </a:rPr>
              <a:t> районе Кировской области – </a:t>
            </a: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151,1тыс. руб.:</a:t>
            </a:r>
          </a:p>
          <a:p>
            <a:pPr indent="179388" algn="just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Мероприятия, посвященные Году малой Родины в </a:t>
            </a:r>
            <a:r>
              <a:rPr lang="ru-RU" sz="1300" dirty="0" err="1" smtClean="0">
                <a:solidFill>
                  <a:schemeClr val="tx1"/>
                </a:solidFill>
                <a:cs typeface="Arial" charset="0"/>
              </a:rPr>
              <a:t>Котельничском</a:t>
            </a: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 районе;</a:t>
            </a:r>
          </a:p>
          <a:p>
            <a:pPr indent="179388" algn="just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Акция «Помним и благодарим!»</a:t>
            </a:r>
          </a:p>
          <a:p>
            <a:pPr indent="179388" algn="just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Спартакиада допризывной молодежи г.Котельнича и Котельничского района посвященной памяти преподавателя НВП М.Д. Нагаева и Дню защитника Отечества;</a:t>
            </a:r>
          </a:p>
          <a:p>
            <a:pPr indent="179388" algn="just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Районный конкурс «Мисс весна-2019»</a:t>
            </a:r>
          </a:p>
          <a:p>
            <a:pPr indent="179388" algn="just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Районный день призывника;</a:t>
            </a:r>
          </a:p>
          <a:p>
            <a:pPr indent="179388" algn="just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Районный молодежный фестиваль национальных культур «Дружба»;</a:t>
            </a:r>
          </a:p>
          <a:p>
            <a:pPr indent="179388" algn="just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Марафон добрых территорий «Добрая Вятка»</a:t>
            </a:r>
          </a:p>
          <a:p>
            <a:pPr indent="179388" algn="just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Военно-спортивная игра «Зарница»;</a:t>
            </a:r>
          </a:p>
          <a:p>
            <a:pPr indent="179388" algn="just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Конкурс юных инспекторов движения «Безопасное колесо»;</a:t>
            </a:r>
          </a:p>
          <a:p>
            <a:pPr indent="179388" algn="just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Акция «Спасибо деду за победу!»;</a:t>
            </a:r>
          </a:p>
          <a:p>
            <a:pPr indent="179388" algn="just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Районный велопробег, посвященный Международному дню защиты детей;</a:t>
            </a:r>
          </a:p>
          <a:p>
            <a:pPr indent="179388" algn="just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Районный День молодежи 2019»;</a:t>
            </a:r>
          </a:p>
          <a:p>
            <a:pPr indent="179388" algn="just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Молодежный спортивный праздник «</a:t>
            </a:r>
            <a:r>
              <a:rPr lang="ru-RU" sz="1300" dirty="0" err="1" smtClean="0">
                <a:solidFill>
                  <a:schemeClr val="tx1"/>
                </a:solidFill>
                <a:cs typeface="Arial" charset="0"/>
              </a:rPr>
              <a:t>Моломские</a:t>
            </a: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 разливы»;</a:t>
            </a:r>
          </a:p>
          <a:p>
            <a:pPr indent="179388" algn="just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Районный молодежный праздник русских народных игр «Молодежные забавы»;</a:t>
            </a:r>
          </a:p>
          <a:p>
            <a:pPr indent="179388" algn="just">
              <a:buFontTx/>
              <a:buChar char="-"/>
            </a:pPr>
            <a:r>
              <a:rPr lang="ru-RU" sz="1300" dirty="0" err="1" smtClean="0">
                <a:solidFill>
                  <a:schemeClr val="tx1"/>
                </a:solidFill>
                <a:cs typeface="Arial" charset="0"/>
              </a:rPr>
              <a:t>Спартакаада</a:t>
            </a: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 допризывной молодежи города Котельнича и Котельничского района памяти героя Советского Союза майора А.Я. Опарина.</a:t>
            </a:r>
          </a:p>
          <a:p>
            <a:pPr indent="179388" algn="just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Проведение конкурса среди молодых работников сельскохозяйственного производства «Лучший по профессии» в 2018 году.</a:t>
            </a:r>
          </a:p>
          <a:p>
            <a:pPr indent="179388" algn="just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Районный праздник, посвященный Всемирному Дню волонтеров и другие мероприятия.</a:t>
            </a:r>
          </a:p>
          <a:p>
            <a:pPr indent="179388" algn="just"/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2. Расходы </a:t>
            </a:r>
            <a:r>
              <a:rPr lang="ru-RU" sz="1300" dirty="0">
                <a:solidFill>
                  <a:schemeClr val="tx1"/>
                </a:solidFill>
                <a:cs typeface="Arial" charset="0"/>
              </a:rPr>
              <a:t>по мероприятиям на проведение комплексных мер профилактики немедицинского потребления наркотических средств и их незаконного оборота </a:t>
            </a: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20 тыс.руб</a:t>
            </a:r>
            <a:r>
              <a:rPr lang="ru-RU" sz="1300" dirty="0">
                <a:solidFill>
                  <a:schemeClr val="tx1"/>
                </a:solidFill>
                <a:cs typeface="Arial" charset="0"/>
              </a:rPr>
              <a:t>. Изготовлены листовки по </a:t>
            </a:r>
            <a:r>
              <a:rPr lang="ru-RU" sz="1300" dirty="0" err="1">
                <a:solidFill>
                  <a:schemeClr val="tx1"/>
                </a:solidFill>
                <a:cs typeface="Arial" charset="0"/>
              </a:rPr>
              <a:t>антинаркотической</a:t>
            </a:r>
            <a:r>
              <a:rPr lang="ru-RU" sz="1300" dirty="0">
                <a:solidFill>
                  <a:schemeClr val="tx1"/>
                </a:solidFill>
                <a:cs typeface="Arial" charset="0"/>
              </a:rPr>
              <a:t> пропаганде</a:t>
            </a:r>
          </a:p>
          <a:p>
            <a:pPr indent="179388" algn="just"/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3. Приобретение </a:t>
            </a:r>
            <a:r>
              <a:rPr lang="ru-RU" sz="1300" dirty="0">
                <a:solidFill>
                  <a:schemeClr val="tx1"/>
                </a:solidFill>
                <a:cs typeface="Arial" charset="0"/>
              </a:rPr>
              <a:t>продуктов для организации питания детей в </a:t>
            </a: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лагерях, организованных образовательными организациями, осуществляющими организацию отдыха и оздоровления обучающихся в каникулярное время </a:t>
            </a:r>
            <a:r>
              <a:rPr lang="ru-RU" sz="1300" dirty="0">
                <a:solidFill>
                  <a:schemeClr val="tx1"/>
                </a:solidFill>
                <a:cs typeface="Arial" charset="0"/>
              </a:rPr>
              <a:t>– </a:t>
            </a: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300,6тыс.руб.(средства областного и районного бюджетов)</a:t>
            </a:r>
            <a:endParaRPr lang="ru-RU" sz="1300" dirty="0">
              <a:solidFill>
                <a:schemeClr val="tx1"/>
              </a:solidFill>
              <a:cs typeface="Arial" charset="0"/>
            </a:endParaRPr>
          </a:p>
          <a:p>
            <a:pPr indent="179388" algn="just"/>
            <a:endParaRPr lang="ru-RU" sz="1300" dirty="0" smtClean="0">
              <a:solidFill>
                <a:schemeClr val="tx1"/>
              </a:solidFill>
              <a:cs typeface="Arial" charset="0"/>
            </a:endParaRPr>
          </a:p>
          <a:p>
            <a:pPr indent="179388" algn="just"/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В 2019 </a:t>
            </a:r>
            <a:r>
              <a:rPr lang="ru-RU" sz="1300" dirty="0">
                <a:solidFill>
                  <a:schemeClr val="tx1"/>
                </a:solidFill>
                <a:cs typeface="Arial" charset="0"/>
              </a:rPr>
              <a:t>году оздоровительные летние лагеря дневного пребывания посещало </a:t>
            </a: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167человек</a:t>
            </a:r>
            <a:r>
              <a:rPr lang="ru-RU" sz="1300" dirty="0">
                <a:solidFill>
                  <a:schemeClr val="tx1"/>
                </a:solidFill>
                <a:cs typeface="Arial" charset="0"/>
              </a:rPr>
              <a:t>.</a:t>
            </a:r>
          </a:p>
          <a:p>
            <a:pPr indent="179388" algn="just">
              <a:buFontTx/>
              <a:buChar char="-"/>
            </a:pPr>
            <a:endParaRPr lang="ru-RU" sz="1200" dirty="0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38920" name="Рисунок 7" descr="263269_html_20a4049d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4714884"/>
            <a:ext cx="2928937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1" name="TextBox 8"/>
          <p:cNvSpPr txBox="1">
            <a:spLocks noChangeArrowheads="1"/>
          </p:cNvSpPr>
          <p:nvPr/>
        </p:nvSpPr>
        <p:spPr bwMode="auto">
          <a:xfrm>
            <a:off x="7286644" y="5857893"/>
            <a:ext cx="17145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Franklin Gothic Book"/>
              </a:rPr>
              <a:t>471,7тыс</a:t>
            </a:r>
            <a:r>
              <a:rPr lang="ru-RU" sz="2800" b="1" dirty="0">
                <a:latin typeface="Franklin Gothic Book"/>
              </a:rPr>
              <a:t>. руб</a:t>
            </a:r>
            <a:r>
              <a:rPr lang="ru-RU" sz="2400" b="1" dirty="0">
                <a:latin typeface="Franklin Gothic Book"/>
              </a:rPr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dirty="0" smtClean="0"/>
              <a:t>08 00 «культура и кинематография»</a:t>
            </a:r>
            <a:endParaRPr lang="ru-RU" sz="25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928670"/>
            <a:ext cx="8358246" cy="928694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938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Оказание услуг в сфере культуры в </a:t>
            </a:r>
            <a:r>
              <a:rPr lang="ru-RU" sz="1200" dirty="0" err="1">
                <a:solidFill>
                  <a:schemeClr val="tx1"/>
                </a:solidFill>
              </a:rPr>
              <a:t>Котельничском</a:t>
            </a:r>
            <a:r>
              <a:rPr lang="ru-RU" sz="1200" dirty="0">
                <a:solidFill>
                  <a:schemeClr val="tx1"/>
                </a:solidFill>
              </a:rPr>
              <a:t> районе осуществляют:</a:t>
            </a:r>
          </a:p>
          <a:p>
            <a:pPr marL="89693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МКУК «</a:t>
            </a:r>
            <a:r>
              <a:rPr lang="ru-RU" sz="1200" dirty="0" err="1">
                <a:solidFill>
                  <a:schemeClr val="tx1"/>
                </a:solidFill>
              </a:rPr>
              <a:t>Котельничская</a:t>
            </a:r>
            <a:r>
              <a:rPr lang="ru-RU" sz="1200" dirty="0">
                <a:solidFill>
                  <a:schemeClr val="tx1"/>
                </a:solidFill>
              </a:rPr>
              <a:t> районная центральная библиотека» – </a:t>
            </a:r>
            <a:r>
              <a:rPr lang="ru-RU" sz="1200" dirty="0" smtClean="0">
                <a:solidFill>
                  <a:schemeClr val="tx1"/>
                </a:solidFill>
              </a:rPr>
              <a:t>2352,9тыс.руб</a:t>
            </a:r>
            <a:r>
              <a:rPr lang="ru-RU" sz="1200" dirty="0">
                <a:solidFill>
                  <a:schemeClr val="tx1"/>
                </a:solidFill>
              </a:rPr>
              <a:t>.;</a:t>
            </a:r>
          </a:p>
          <a:p>
            <a:pPr marL="89693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МКУК «Музей истории крестьянства им. </a:t>
            </a:r>
            <a:r>
              <a:rPr lang="ru-RU" sz="1200" dirty="0" err="1">
                <a:solidFill>
                  <a:schemeClr val="tx1"/>
                </a:solidFill>
              </a:rPr>
              <a:t>А.М.Ронжина</a:t>
            </a:r>
            <a:r>
              <a:rPr lang="ru-RU" sz="1200" dirty="0">
                <a:solidFill>
                  <a:schemeClr val="tx1"/>
                </a:solidFill>
              </a:rPr>
              <a:t>» - </a:t>
            </a:r>
            <a:r>
              <a:rPr lang="ru-RU" sz="1200" dirty="0" smtClean="0">
                <a:solidFill>
                  <a:schemeClr val="tx1"/>
                </a:solidFill>
              </a:rPr>
              <a:t>2878,08тыс.руб</a:t>
            </a:r>
            <a:r>
              <a:rPr lang="ru-RU" sz="1200" dirty="0">
                <a:solidFill>
                  <a:schemeClr val="tx1"/>
                </a:solidFill>
              </a:rPr>
              <a:t>.;</a:t>
            </a:r>
          </a:p>
          <a:p>
            <a:pPr marL="89693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МКУК «Вятский центр культуры» – </a:t>
            </a:r>
            <a:r>
              <a:rPr lang="ru-RU" sz="1200" dirty="0" smtClean="0">
                <a:solidFill>
                  <a:schemeClr val="tx1"/>
                </a:solidFill>
              </a:rPr>
              <a:t>2508,65тыс.руб</a:t>
            </a:r>
            <a:r>
              <a:rPr lang="ru-RU" sz="12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1857364"/>
            <a:ext cx="3571900" cy="2714644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938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solidFill>
                  <a:schemeClr val="tx1"/>
                </a:solidFill>
              </a:rPr>
              <a:t>Проведение районных мероприятий: - </a:t>
            </a:r>
            <a:r>
              <a:rPr lang="ru-RU" sz="1000" b="1" dirty="0" smtClean="0">
                <a:solidFill>
                  <a:schemeClr val="tx1"/>
                </a:solidFill>
              </a:rPr>
              <a:t>190 тыс</a:t>
            </a:r>
            <a:r>
              <a:rPr lang="ru-RU" sz="1000" b="1" dirty="0">
                <a:solidFill>
                  <a:schemeClr val="tx1"/>
                </a:solidFill>
              </a:rPr>
              <a:t>. руб</a:t>
            </a:r>
            <a:r>
              <a:rPr lang="ru-RU" sz="1000" dirty="0">
                <a:solidFill>
                  <a:schemeClr val="tx1"/>
                </a:solidFill>
              </a:rPr>
              <a:t>.</a:t>
            </a:r>
          </a:p>
          <a:p>
            <a:pPr indent="179388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Районный фестиваль старинных игр, обрядов, забав «Как бывало в старину»;</a:t>
            </a:r>
          </a:p>
          <a:p>
            <a:pPr indent="179388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Районный конкурс детского и юношеского творчества «Юные дарования»;</a:t>
            </a:r>
          </a:p>
          <a:p>
            <a:pPr indent="179388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Праздник «Иванов день»;</a:t>
            </a:r>
          </a:p>
          <a:p>
            <a:pPr indent="179388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Районный фестиваль художественного творчества ветеранов «Будьте молоды душой, несмотря на возраст»;</a:t>
            </a:r>
          </a:p>
          <a:p>
            <a:pPr indent="179388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Заключительный концерт «Поет село родное»;</a:t>
            </a:r>
          </a:p>
          <a:p>
            <a:pPr indent="179388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Литературно-поэтические встречи «Колокольчика вятского эхо»;</a:t>
            </a:r>
          </a:p>
          <a:p>
            <a:pPr indent="179388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Районный литературный семейный праздник;</a:t>
            </a:r>
          </a:p>
          <a:p>
            <a:pPr indent="179388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День славянской письменности и культуры;</a:t>
            </a:r>
          </a:p>
          <a:p>
            <a:pPr indent="179388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Оформление выставки, и проведение мероприятия, посвященного 90-летию Котельничского района ;</a:t>
            </a:r>
          </a:p>
          <a:p>
            <a:pPr indent="179388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День героев Отечества.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29322" y="6215083"/>
            <a:ext cx="2857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32 996,54тыс.руб</a:t>
            </a: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</p:txBody>
      </p:sp>
      <p:graphicFrame>
        <p:nvGraphicFramePr>
          <p:cNvPr id="39945" name="Диаграмма 9"/>
          <p:cNvGraphicFramePr>
            <a:graphicFrameLocks/>
          </p:cNvGraphicFramePr>
          <p:nvPr/>
        </p:nvGraphicFramePr>
        <p:xfrm>
          <a:off x="2857488" y="2425700"/>
          <a:ext cx="6000792" cy="286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8" name="Worksheet" r:id="rId4" imgW="5591200" imgH="2105012" progId="Excel.Sheet.8">
                  <p:embed/>
                </p:oleObj>
              </mc:Choice>
              <mc:Fallback>
                <p:oleObj name="Worksheet" r:id="rId4" imgW="5591200" imgH="2105012" progId="Excel.Shee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488" y="2425700"/>
                        <a:ext cx="6000792" cy="286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998908" y="1785926"/>
            <a:ext cx="4929222" cy="714380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9388" algn="just"/>
            <a:r>
              <a:rPr lang="ru-RU" sz="1000" dirty="0">
                <a:solidFill>
                  <a:schemeClr val="tx1"/>
                </a:solidFill>
                <a:cs typeface="Arial" charset="0"/>
              </a:rPr>
              <a:t>За счет средства федерального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и областного бюджетов:</a:t>
            </a:r>
            <a:endParaRPr lang="ru-RU" sz="1000" dirty="0">
              <a:solidFill>
                <a:schemeClr val="tx1"/>
              </a:solidFill>
              <a:cs typeface="Arial" charset="0"/>
            </a:endParaRPr>
          </a:p>
          <a:p>
            <a:pPr indent="179388" algn="just">
              <a:buFontTx/>
              <a:buChar char="-"/>
            </a:pPr>
            <a:r>
              <a:rPr lang="ru-RU" sz="1000" dirty="0">
                <a:solidFill>
                  <a:schemeClr val="tx1"/>
                </a:solidFill>
                <a:cs typeface="Arial" charset="0"/>
              </a:rPr>
              <a:t>Субвенция в сумме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4,27 тыс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. руб. на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поддержку отрасли культуры (приобретена литература для фондов 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муниципальных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библиотек);</a:t>
            </a:r>
            <a:endParaRPr lang="ru-RU" sz="10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844" y="4572008"/>
            <a:ext cx="3214710" cy="2071702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9388" algn="just"/>
            <a:endParaRPr lang="ru-RU" sz="1000" dirty="0" smtClean="0">
              <a:solidFill>
                <a:schemeClr val="tx1"/>
              </a:solidFill>
              <a:cs typeface="Arial" charset="0"/>
            </a:endParaRPr>
          </a:p>
          <a:p>
            <a:pPr indent="179388" algn="just"/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ИМБТ 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сельских поселений:</a:t>
            </a:r>
          </a:p>
          <a:p>
            <a:pPr indent="179388" algn="just">
              <a:buFontTx/>
              <a:buChar char="-"/>
            </a:pPr>
            <a:r>
              <a:rPr lang="ru-RU" sz="1000" dirty="0">
                <a:solidFill>
                  <a:schemeClr val="tx1"/>
                </a:solidFill>
                <a:cs typeface="Arial" charset="0"/>
              </a:rPr>
              <a:t>Организация временной занятости несовершеннолетних граждан –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79,89 тыс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. руб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.;</a:t>
            </a:r>
          </a:p>
          <a:p>
            <a:pPr indent="179388" algn="just">
              <a:buFontTx/>
              <a:buChar char="-"/>
            </a:pP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Средства на финансирование мероприятий 2020 года по инвестиционным программам и проектам развития общественной инфраструктуры 100 тыс. руб..</a:t>
            </a:r>
          </a:p>
          <a:p>
            <a:pPr indent="179388" algn="just">
              <a:buFontTx/>
              <a:buChar char="-"/>
            </a:pP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На выполнение работ, оказание услуг в рамках реконструкции зданий, капитального ремонта наружных сетей и благоустройства территории МКУК «Искровский сельский Дом культуры» в сумме 546,7 тыс. руб.</a:t>
            </a:r>
          </a:p>
          <a:p>
            <a:pPr indent="179388" algn="just">
              <a:buFontTx/>
              <a:buChar char="-"/>
            </a:pPr>
            <a:endParaRPr lang="ru-RU" sz="1000" dirty="0" smtClean="0">
              <a:solidFill>
                <a:schemeClr val="tx1"/>
              </a:solidFill>
              <a:cs typeface="Arial" charset="0"/>
            </a:endParaRPr>
          </a:p>
          <a:p>
            <a:pPr indent="179388" algn="just">
              <a:buFontTx/>
              <a:buChar char="-"/>
            </a:pPr>
            <a:endParaRPr lang="en-US" sz="10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428992" y="5286388"/>
            <a:ext cx="24288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9388" algn="just"/>
            <a:r>
              <a:rPr lang="ru-RU" sz="1000" dirty="0" smtClean="0">
                <a:latin typeface="+mn-lt"/>
                <a:cs typeface="Times New Roman" pitchFamily="18" charset="0"/>
              </a:rPr>
              <a:t>Освоены средства в сумме 18342,08 тыс. руб. на реконструкцию здания, капитальный ремонт наружных сетей и благоустройство территории и приобретение оборудования за счет резервного фонда Президента РФ и 5993,97 тыс. руб. за счет средств областного бюджета</a:t>
            </a:r>
            <a:endParaRPr lang="en-US" sz="1000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dirty="0" smtClean="0"/>
              <a:t>10 00 «социальная политика»</a:t>
            </a:r>
            <a:endParaRPr lang="ru-RU" sz="25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000108"/>
            <a:ext cx="8858312" cy="428628"/>
          </a:xfrm>
          <a:prstGeom prst="rect">
            <a:avLst/>
          </a:prstGeom>
          <a:noFill/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938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Общий объем расходов районного бюджета по данному разделу за </a:t>
            </a:r>
            <a:r>
              <a:rPr lang="ru-RU" sz="1200" dirty="0" smtClean="0">
                <a:solidFill>
                  <a:schemeClr val="tx1"/>
                </a:solidFill>
              </a:rPr>
              <a:t>2019 </a:t>
            </a:r>
            <a:r>
              <a:rPr lang="ru-RU" sz="1200" dirty="0">
                <a:solidFill>
                  <a:schemeClr val="tx1"/>
                </a:solidFill>
              </a:rPr>
              <a:t>год составил </a:t>
            </a:r>
            <a:r>
              <a:rPr lang="ru-RU" sz="1200" dirty="0" smtClean="0">
                <a:solidFill>
                  <a:schemeClr val="tx1"/>
                </a:solidFill>
              </a:rPr>
              <a:t>17331,69тыс.руб</a:t>
            </a:r>
            <a:r>
              <a:rPr lang="ru-RU" sz="12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57563" y="1714500"/>
            <a:ext cx="2571750" cy="1285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Расходы на социальную политику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17331,69тыс.руб</a:t>
            </a:r>
            <a:r>
              <a:rPr lang="ru-RU" sz="16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3571875"/>
            <a:ext cx="1928813" cy="1428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«Пенсионное обеспечение»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(доплаты к пенсиям </a:t>
            </a:r>
            <a:r>
              <a:rPr lang="ru-RU" sz="1200" dirty="0" smtClean="0">
                <a:solidFill>
                  <a:schemeClr val="tx1"/>
                </a:solidFill>
              </a:rPr>
              <a:t>выборных должностных лиц и муниципальных </a:t>
            </a:r>
            <a:r>
              <a:rPr lang="ru-RU" sz="1200" dirty="0">
                <a:solidFill>
                  <a:schemeClr val="tx1"/>
                </a:solidFill>
              </a:rPr>
              <a:t>служащих)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2114,01 тыс.руб</a:t>
            </a:r>
            <a:r>
              <a:rPr lang="ru-RU" sz="14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71750" y="3500438"/>
            <a:ext cx="1928813" cy="1428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«Социальное обеспечение населения»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9574,41 тыс.руб</a:t>
            </a:r>
            <a:r>
              <a:rPr lang="ru-RU" sz="14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58000" y="3571875"/>
            <a:ext cx="1928813" cy="1428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Другие вопросы в области социальной политики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86,84 тыс.руб</a:t>
            </a:r>
            <a:r>
              <a:rPr lang="ru-RU" sz="14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14875" y="3571875"/>
            <a:ext cx="1928813" cy="1428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«Охрана семьи и детства»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5556,43 тыс.руб</a:t>
            </a:r>
            <a:r>
              <a:rPr lang="ru-RU" sz="1400" b="1" dirty="0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1428750" y="3000375"/>
            <a:ext cx="2071688" cy="50006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786438" y="3000375"/>
            <a:ext cx="1857375" cy="50006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3786187" y="3071813"/>
            <a:ext cx="500063" cy="3571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5000625" y="3071813"/>
            <a:ext cx="500063" cy="3571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dirty="0" smtClean="0"/>
              <a:t>11 00 «физическая культура и спорт»</a:t>
            </a:r>
            <a:endParaRPr lang="ru-RU" sz="25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071546"/>
            <a:ext cx="8286840" cy="5357850"/>
          </a:xfrm>
          <a:prstGeom prst="rect">
            <a:avLst/>
          </a:prstGeom>
          <a:noFill/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9388" algn="just"/>
            <a:r>
              <a:rPr lang="ru-RU" sz="1200" dirty="0">
                <a:solidFill>
                  <a:schemeClr val="tx1"/>
                </a:solidFill>
                <a:cs typeface="Arial" charset="0"/>
              </a:rPr>
              <a:t>     </a:t>
            </a:r>
            <a:endParaRPr lang="ru-RU" sz="1200" dirty="0" smtClean="0">
              <a:solidFill>
                <a:schemeClr val="tx1"/>
              </a:solidFill>
              <a:cs typeface="Arial" charset="0"/>
            </a:endParaRPr>
          </a:p>
          <a:p>
            <a:pPr indent="179388" algn="just"/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Расходы </a:t>
            </a:r>
            <a:r>
              <a:rPr lang="ru-RU" sz="1200" dirty="0">
                <a:solidFill>
                  <a:schemeClr val="tx1"/>
                </a:solidFill>
                <a:cs typeface="Arial" charset="0"/>
              </a:rPr>
              <a:t>по данному разделу в течение </a:t>
            </a: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2019 </a:t>
            </a:r>
            <a:r>
              <a:rPr lang="ru-RU" sz="1200" dirty="0">
                <a:solidFill>
                  <a:schemeClr val="tx1"/>
                </a:solidFill>
                <a:cs typeface="Arial" charset="0"/>
              </a:rPr>
              <a:t>года составили </a:t>
            </a: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3204,35 тыс.руб</a:t>
            </a:r>
            <a:r>
              <a:rPr lang="ru-RU" sz="1200" dirty="0">
                <a:solidFill>
                  <a:schemeClr val="tx1"/>
                </a:solidFill>
                <a:cs typeface="Arial" charset="0"/>
              </a:rPr>
              <a:t>.</a:t>
            </a:r>
          </a:p>
          <a:p>
            <a:pPr indent="179388" algn="just"/>
            <a:r>
              <a:rPr lang="ru-RU" sz="1200" dirty="0">
                <a:solidFill>
                  <a:schemeClr val="tx1"/>
                </a:solidFill>
                <a:cs typeface="Arial" charset="0"/>
              </a:rPr>
              <a:t>    </a:t>
            </a:r>
            <a:endParaRPr lang="ru-RU" sz="1200" dirty="0" smtClean="0">
              <a:solidFill>
                <a:schemeClr val="tx1"/>
              </a:solidFill>
              <a:cs typeface="Arial" charset="0"/>
            </a:endParaRPr>
          </a:p>
          <a:p>
            <a:pPr indent="179388" algn="just"/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cs typeface="Arial" charset="0"/>
              </a:rPr>
              <a:t>За счет средств местного бюджета проведены следующие </a:t>
            </a: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мероприятия, направленные на укрепление здоровья населения Котельничского района в сумме 69,9 тыс. руб.:</a:t>
            </a:r>
            <a:endParaRPr lang="ru-RU" sz="1200" dirty="0">
              <a:solidFill>
                <a:schemeClr val="tx1"/>
              </a:solidFill>
              <a:cs typeface="Arial" charset="0"/>
            </a:endParaRPr>
          </a:p>
          <a:p>
            <a:pPr indent="179388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Открытое первенство Котельничского района по лыжным гонкам в рамках Всероссийской массовой лыжной гонки «Лыжня России-2019»;</a:t>
            </a:r>
          </a:p>
          <a:p>
            <a:pPr indent="179388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Межмуниципальный турнир по хоккею с шайбой памяти Героя Социалистического Труда А.М. </a:t>
            </a:r>
            <a:r>
              <a:rPr lang="ru-RU" sz="1200" dirty="0" err="1" smtClean="0">
                <a:solidFill>
                  <a:schemeClr val="tx1"/>
                </a:solidFill>
                <a:cs typeface="Arial" charset="0"/>
              </a:rPr>
              <a:t>Ронжина</a:t>
            </a: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;</a:t>
            </a:r>
            <a:endParaRPr lang="ru-RU" sz="1200" dirty="0">
              <a:solidFill>
                <a:schemeClr val="tx1"/>
              </a:solidFill>
              <a:cs typeface="Arial" charset="0"/>
            </a:endParaRPr>
          </a:p>
          <a:p>
            <a:pPr indent="179388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Открытое первенство Котельничского района по плаванию, посвященное Дню защитника Отечества;</a:t>
            </a:r>
          </a:p>
          <a:p>
            <a:pPr indent="179388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«Марш здоровья» и «</a:t>
            </a:r>
            <a:r>
              <a:rPr lang="ru-RU" sz="1200" dirty="0" err="1" smtClean="0">
                <a:solidFill>
                  <a:schemeClr val="tx1"/>
                </a:solidFill>
                <a:cs typeface="Arial" charset="0"/>
              </a:rPr>
              <a:t>Нордик-эстафета</a:t>
            </a: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» посвященные Всемирному Дню здоровья;</a:t>
            </a:r>
            <a:endParaRPr lang="ru-RU" sz="1200" dirty="0">
              <a:solidFill>
                <a:schemeClr val="tx1"/>
              </a:solidFill>
              <a:cs typeface="Arial" charset="0"/>
            </a:endParaRPr>
          </a:p>
          <a:p>
            <a:pPr indent="179388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Открытое первенство Котельничского района по плаванию, посвященное памяти Героя Социалистического Труда А.Д. </a:t>
            </a:r>
            <a:r>
              <a:rPr lang="ru-RU" sz="1200" dirty="0" err="1" smtClean="0">
                <a:solidFill>
                  <a:schemeClr val="tx1"/>
                </a:solidFill>
                <a:cs typeface="Arial" charset="0"/>
              </a:rPr>
              <a:t>Червякова</a:t>
            </a: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 и закрытию </a:t>
            </a:r>
            <a:r>
              <a:rPr lang="en-US" sz="1200" dirty="0" smtClean="0">
                <a:solidFill>
                  <a:schemeClr val="tx1"/>
                </a:solidFill>
                <a:cs typeface="Arial" charset="0"/>
              </a:rPr>
              <a:t>XXY</a:t>
            </a: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-ого плавательного сезона;</a:t>
            </a:r>
          </a:p>
          <a:p>
            <a:pPr indent="179388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Первенство Котельничского района по легкоатлетическому кроссу ,посвященному памяти героя Социалистического Труда А.М. </a:t>
            </a:r>
            <a:r>
              <a:rPr lang="ru-RU" sz="1200" dirty="0" err="1" smtClean="0">
                <a:solidFill>
                  <a:schemeClr val="tx1"/>
                </a:solidFill>
                <a:cs typeface="Arial" charset="0"/>
              </a:rPr>
              <a:t>Ронжина</a:t>
            </a: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;</a:t>
            </a:r>
          </a:p>
          <a:p>
            <a:pPr indent="179388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Фестиваль ветеранов спорта и спартакиада ветеранов - пенсионеров </a:t>
            </a:r>
            <a:r>
              <a:rPr lang="ru-RU" sz="1200" smtClean="0">
                <a:solidFill>
                  <a:schemeClr val="tx1"/>
                </a:solidFill>
                <a:cs typeface="Arial" charset="0"/>
              </a:rPr>
              <a:t>Котельничского района </a:t>
            </a: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«За здоровый образ жизни»;</a:t>
            </a:r>
          </a:p>
          <a:p>
            <a:pPr indent="179388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Межмуниципальный фестиваль по скандинавской ходьбе «Иваново долголетие»;</a:t>
            </a:r>
          </a:p>
          <a:p>
            <a:pPr indent="179388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Открытое первенство Котельничского района по футболу среди мужских команд, посвященное Дню физкультурника;</a:t>
            </a:r>
          </a:p>
          <a:p>
            <a:pPr indent="179388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Первенство Котельничского района по легкоатлетическому кроссу в рамках Всероссийского дня бега «Кросс Наций 2019»;</a:t>
            </a:r>
          </a:p>
          <a:p>
            <a:pPr indent="179388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Кубок Котельничского района по волейболу среди мужских команд;</a:t>
            </a:r>
          </a:p>
          <a:p>
            <a:pPr indent="179388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Открытое первенство Котельничского района по плаванию, посвященное открытию </a:t>
            </a:r>
            <a:r>
              <a:rPr lang="en-US" sz="1200" dirty="0" smtClean="0">
                <a:solidFill>
                  <a:schemeClr val="tx1"/>
                </a:solidFill>
                <a:cs typeface="Arial" charset="0"/>
              </a:rPr>
              <a:t>XXYI-</a:t>
            </a: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го</a:t>
            </a:r>
            <a:r>
              <a:rPr lang="en-US" sz="1200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плавательного сезона;</a:t>
            </a:r>
          </a:p>
          <a:p>
            <a:pPr indent="179388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Открытое первенство Котельничского района по лыжным гонкам, посвященного открытию зимнего спортивного сезона под лозунгом «Спорт без допинга».</a:t>
            </a:r>
          </a:p>
          <a:p>
            <a:pPr indent="179388" algn="just">
              <a:buFontTx/>
              <a:buAutoNum type="arabicPeriod"/>
            </a:pPr>
            <a:endParaRPr lang="ru-RU" sz="1200" dirty="0" smtClean="0">
              <a:solidFill>
                <a:schemeClr val="tx1"/>
              </a:solidFill>
              <a:cs typeface="Arial" charset="0"/>
            </a:endParaRPr>
          </a:p>
          <a:p>
            <a:pPr indent="179388" algn="just"/>
            <a:r>
              <a:rPr lang="ru-RU" sz="1400" dirty="0" smtClean="0">
                <a:solidFill>
                  <a:schemeClr val="tx1"/>
                </a:solidFill>
                <a:cs typeface="Arial" charset="0"/>
              </a:rPr>
              <a:t>Построена площадка ГТО в п. Ленинская Искра за счет средств, выделенных нашему району по национальному проекту «Демография». Стоимость площадки составляет 3134,44 тыс. руб.</a:t>
            </a:r>
            <a:endParaRPr lang="ru-RU" sz="1400" dirty="0">
              <a:solidFill>
                <a:schemeClr val="tx1"/>
              </a:solidFill>
              <a:cs typeface="Arial" charset="0"/>
            </a:endParaRPr>
          </a:p>
          <a:p>
            <a:pPr indent="179388" algn="just"/>
            <a:r>
              <a:rPr lang="ru-RU" sz="1200" dirty="0">
                <a:solidFill>
                  <a:schemeClr val="tx1"/>
                </a:solidFill>
                <a:cs typeface="Arial" charset="0"/>
              </a:rPr>
              <a:t>	</a:t>
            </a:r>
          </a:p>
          <a:p>
            <a:pPr indent="179388" algn="just"/>
            <a:endParaRPr lang="ru-RU" sz="1200" dirty="0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04800" y="214290"/>
            <a:ext cx="8686800" cy="838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13 00 «обслуживание государственного и муниципального долга»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214422"/>
            <a:ext cx="8858312" cy="1214446"/>
          </a:xfrm>
          <a:prstGeom prst="rect">
            <a:avLst/>
          </a:prstGeom>
          <a:noFill/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9388" algn="just"/>
            <a:r>
              <a:rPr lang="ru-RU" sz="1200" dirty="0">
                <a:solidFill>
                  <a:schemeClr val="tx1"/>
                </a:solidFill>
                <a:cs typeface="Arial" charset="0"/>
              </a:rPr>
              <a:t>По итогам работы за </a:t>
            </a: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201</a:t>
            </a:r>
            <a:r>
              <a:rPr lang="en-US" sz="1200" dirty="0" smtClean="0">
                <a:solidFill>
                  <a:schemeClr val="tx1"/>
                </a:solidFill>
                <a:cs typeface="Arial" charset="0"/>
              </a:rPr>
              <a:t>9</a:t>
            </a: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cs typeface="Arial" charset="0"/>
              </a:rPr>
              <a:t>год </a:t>
            </a: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 плановый дефицит бюджета </a:t>
            </a:r>
            <a:r>
              <a:rPr lang="ru-RU" sz="1200" dirty="0">
                <a:solidFill>
                  <a:schemeClr val="tx1"/>
                </a:solidFill>
                <a:cs typeface="Arial" charset="0"/>
              </a:rPr>
              <a:t>Котельничского района Кировской области составил  </a:t>
            </a:r>
            <a:r>
              <a:rPr lang="en-US" sz="1200" dirty="0" smtClean="0">
                <a:solidFill>
                  <a:schemeClr val="tx1"/>
                </a:solidFill>
                <a:cs typeface="Arial" charset="0"/>
              </a:rPr>
              <a:t>44095,32 </a:t>
            </a:r>
            <a:r>
              <a:rPr lang="ru-RU" sz="1200" dirty="0" err="1" smtClean="0">
                <a:solidFill>
                  <a:schemeClr val="tx1"/>
                </a:solidFill>
                <a:cs typeface="Arial" charset="0"/>
              </a:rPr>
              <a:t>тыс.руб</a:t>
            </a:r>
            <a:r>
              <a:rPr lang="ru-RU" sz="1200" dirty="0">
                <a:solidFill>
                  <a:schemeClr val="tx1"/>
                </a:solidFill>
                <a:cs typeface="Arial" charset="0"/>
              </a:rPr>
              <a:t>.</a:t>
            </a:r>
          </a:p>
          <a:p>
            <a:pPr indent="179388" algn="just"/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Расходы </a:t>
            </a:r>
            <a:r>
              <a:rPr lang="ru-RU" sz="1200" dirty="0">
                <a:solidFill>
                  <a:schemeClr val="tx1"/>
                </a:solidFill>
                <a:cs typeface="Arial" charset="0"/>
              </a:rPr>
              <a:t>на обслуживание муниципального долга Котельничского района </a:t>
            </a: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в </a:t>
            </a: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201</a:t>
            </a:r>
            <a:r>
              <a:rPr lang="en-US" sz="1200" dirty="0" smtClean="0">
                <a:solidFill>
                  <a:schemeClr val="tx1"/>
                </a:solidFill>
                <a:cs typeface="Arial" charset="0"/>
              </a:rPr>
              <a:t>9</a:t>
            </a: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году не производились, так как в течение финансового года не привлекались бюджетные и банковские кредиты.</a:t>
            </a:r>
          </a:p>
          <a:p>
            <a:pPr indent="179388" algn="just"/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По </a:t>
            </a:r>
            <a:r>
              <a:rPr lang="ru-RU" sz="1200" dirty="0">
                <a:solidFill>
                  <a:schemeClr val="tx1"/>
                </a:solidFill>
                <a:cs typeface="Arial" charset="0"/>
              </a:rPr>
              <a:t>состоянию на </a:t>
            </a: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01.01.20</a:t>
            </a:r>
            <a:r>
              <a:rPr lang="en-US" sz="1200" dirty="0" smtClean="0">
                <a:solidFill>
                  <a:schemeClr val="tx1"/>
                </a:solidFill>
                <a:cs typeface="Arial" charset="0"/>
              </a:rPr>
              <a:t>20</a:t>
            </a: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cs typeface="Arial" charset="0"/>
              </a:rPr>
              <a:t>муниципальный долг в </a:t>
            </a:r>
            <a:r>
              <a:rPr lang="ru-RU" sz="1200" dirty="0" err="1">
                <a:solidFill>
                  <a:schemeClr val="tx1"/>
                </a:solidFill>
                <a:cs typeface="Arial" charset="0"/>
              </a:rPr>
              <a:t>Котельничском</a:t>
            </a:r>
            <a:r>
              <a:rPr lang="ru-RU" sz="1200" dirty="0">
                <a:solidFill>
                  <a:schemeClr val="tx1"/>
                </a:solidFill>
                <a:cs typeface="Arial" charset="0"/>
              </a:rPr>
              <a:t> муниципальном районе отсутствует.</a:t>
            </a:r>
          </a:p>
        </p:txBody>
      </p:sp>
      <p:pic>
        <p:nvPicPr>
          <p:cNvPr id="6" name="Рисунок 5" descr="fdd34f185e86855d9a1613c9c93e39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2500306"/>
            <a:ext cx="4429156" cy="33389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dirty="0" smtClean="0"/>
              <a:t>14 00 Межбюджетные трансферты</a:t>
            </a:r>
            <a:endParaRPr lang="ru-RU" sz="25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000108"/>
            <a:ext cx="8858312" cy="714380"/>
          </a:xfrm>
          <a:prstGeom prst="rect">
            <a:avLst/>
          </a:prstGeom>
          <a:noFill/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9388" algn="just"/>
            <a:r>
              <a:rPr lang="ru-RU" sz="1000" b="1" dirty="0">
                <a:solidFill>
                  <a:schemeClr val="tx1"/>
                </a:solidFill>
                <a:cs typeface="Arial" charset="0"/>
              </a:rPr>
              <a:t>Средства, предоставляемые одним бюджетом бюджетной системы другому бюджету – межбюджетные трансферты</a:t>
            </a:r>
          </a:p>
          <a:p>
            <a:pPr indent="179388" algn="just"/>
            <a:r>
              <a:rPr lang="ru-RU" sz="1000" b="1" dirty="0">
                <a:solidFill>
                  <a:schemeClr val="tx1"/>
                </a:solidFill>
                <a:cs typeface="Arial" charset="0"/>
              </a:rPr>
              <a:t>Межбюджетные трансферты, предоставляемые поселениям Котельничского района в </a:t>
            </a:r>
            <a:r>
              <a:rPr lang="ru-RU" sz="1000" b="1" dirty="0" smtClean="0">
                <a:solidFill>
                  <a:schemeClr val="tx1"/>
                </a:solidFill>
                <a:cs typeface="Arial" charset="0"/>
              </a:rPr>
              <a:t>2019 </a:t>
            </a:r>
            <a:r>
              <a:rPr lang="ru-RU" sz="1000" b="1" dirty="0">
                <a:solidFill>
                  <a:schemeClr val="tx1"/>
                </a:solidFill>
                <a:cs typeface="Arial" charset="0"/>
              </a:rPr>
              <a:t>году составили </a:t>
            </a:r>
            <a:r>
              <a:rPr lang="ru-RU" sz="1000" b="1" dirty="0" smtClean="0">
                <a:solidFill>
                  <a:schemeClr val="tx1"/>
                </a:solidFill>
                <a:cs typeface="Arial" charset="0"/>
              </a:rPr>
              <a:t>58069,89тыс.руб</a:t>
            </a:r>
            <a:r>
              <a:rPr lang="ru-RU" sz="1000" b="1" dirty="0">
                <a:solidFill>
                  <a:schemeClr val="tx1"/>
                </a:solidFill>
                <a:cs typeface="Arial" charset="0"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5857892"/>
            <a:ext cx="8358246" cy="357190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 smtClean="0">
              <a:solidFill>
                <a:schemeClr val="tx1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 smtClean="0">
              <a:solidFill>
                <a:schemeClr val="tx1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 smtClean="0">
              <a:solidFill>
                <a:schemeClr val="tx1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 smtClean="0">
              <a:solidFill>
                <a:schemeClr val="tx1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 smtClean="0">
              <a:solidFill>
                <a:schemeClr val="tx1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Дотация </a:t>
            </a:r>
            <a:r>
              <a:rPr lang="ru-RU" sz="1000" dirty="0">
                <a:solidFill>
                  <a:schemeClr val="tx1"/>
                </a:solidFill>
              </a:rPr>
              <a:t>на выравнивание финансовых возможностей поселений Котельничского района </a:t>
            </a:r>
            <a:r>
              <a:rPr lang="ru-RU" sz="1000" dirty="0" smtClean="0">
                <a:solidFill>
                  <a:schemeClr val="tx1"/>
                </a:solidFill>
              </a:rPr>
              <a:t>– 9 848тыс.руб</a:t>
            </a:r>
            <a:r>
              <a:rPr lang="ru-RU" sz="1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6995" y="6429396"/>
            <a:ext cx="8358246" cy="71438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 smtClean="0">
              <a:solidFill>
                <a:schemeClr val="tx1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 smtClean="0">
              <a:solidFill>
                <a:schemeClr val="tx1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Дотация </a:t>
            </a:r>
            <a:r>
              <a:rPr lang="ru-RU" sz="1000" dirty="0">
                <a:solidFill>
                  <a:schemeClr val="tx1"/>
                </a:solidFill>
              </a:rPr>
              <a:t>на обеспечение сбалансированности бюджетов поселений Котельничского района </a:t>
            </a:r>
            <a:r>
              <a:rPr lang="ru-RU" sz="1000" dirty="0" smtClean="0">
                <a:solidFill>
                  <a:schemeClr val="tx1"/>
                </a:solidFill>
              </a:rPr>
              <a:t>– 39435,52тыс.руб</a:t>
            </a:r>
            <a:r>
              <a:rPr lang="ru-RU" sz="1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1571612"/>
            <a:ext cx="8358246" cy="428628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Расходы на выполнение инженерно-геодезических, инженерно-геологических изысканий и прочих работ  (услуг) с целью подготовки документации для строительства социально-культурного центра в с.Покровское в сумме 489,67тыс. руб.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7158" y="2000240"/>
            <a:ext cx="8358246" cy="714380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cs typeface="Arial" charset="0"/>
              </a:rPr>
              <a:t>Расходы за счет межбюджетных трансфертов, направленных на активизацию работы органов местного самоуправления и сельских поселений по введению самообложения граждан –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1090,05тыс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. руб.(Александровское с.п.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– 25,2 тыс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. руб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.; </a:t>
            </a:r>
            <a:r>
              <a:rPr lang="ru-RU" sz="1000" dirty="0" err="1" smtClean="0">
                <a:solidFill>
                  <a:schemeClr val="tx1"/>
                </a:solidFill>
                <a:cs typeface="Arial" charset="0"/>
              </a:rPr>
              <a:t>Вишкильское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 с.п. – 31,95 тыс. руб. </a:t>
            </a:r>
            <a:r>
              <a:rPr lang="ru-RU" sz="1000" dirty="0" err="1" smtClean="0">
                <a:solidFill>
                  <a:schemeClr val="tx1"/>
                </a:solidFill>
                <a:cs typeface="Arial" charset="0"/>
              </a:rPr>
              <a:t>Зайцевское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 с.п. – 65,85 тыс. руб.; </a:t>
            </a:r>
            <a:r>
              <a:rPr lang="ru-RU" sz="1000" dirty="0" err="1" smtClean="0">
                <a:solidFill>
                  <a:schemeClr val="tx1"/>
                </a:solidFill>
                <a:cs typeface="Arial" charset="0"/>
              </a:rPr>
              <a:t>Карпушинское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 с.п.-42,9 тыс. руб., Комсомольское с.п. – 113,1 тыс. </a:t>
            </a:r>
            <a:r>
              <a:rPr lang="ru-RU" sz="1000" dirty="0" err="1" smtClean="0">
                <a:solidFill>
                  <a:schemeClr val="tx1"/>
                </a:solidFill>
                <a:cs typeface="Arial" charset="0"/>
              </a:rPr>
              <a:t>руб.,Красногорское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с.п.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– 76,05тыс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. руб.; </a:t>
            </a:r>
            <a:r>
              <a:rPr lang="ru-RU" sz="1000" dirty="0" err="1">
                <a:solidFill>
                  <a:schemeClr val="tx1"/>
                </a:solidFill>
                <a:cs typeface="Arial" charset="0"/>
              </a:rPr>
              <a:t>Макарьевское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 с.п.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– 107,25тыс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. руб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.; </a:t>
            </a:r>
            <a:r>
              <a:rPr lang="ru-RU" sz="1000" dirty="0" err="1" smtClean="0">
                <a:solidFill>
                  <a:schemeClr val="tx1"/>
                </a:solidFill>
                <a:cs typeface="Arial" charset="0"/>
              </a:rPr>
              <a:t>Молотниковское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 с.п. – 37,063 тыс. руб. Покровское 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с.п. –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55,5 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тыс. руб.; </a:t>
            </a:r>
            <a:r>
              <a:rPr lang="ru-RU" sz="1000" dirty="0" err="1">
                <a:solidFill>
                  <a:schemeClr val="tx1"/>
                </a:solidFill>
                <a:cs typeface="Arial" charset="0"/>
              </a:rPr>
              <a:t>Родичевское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 с.п.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21,6 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тыс. руб.; Спасское с.п. –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20,685 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тыс. руб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.; Сретенское – 7,05 тыс.руб., </a:t>
            </a:r>
            <a:r>
              <a:rPr lang="ru-RU" sz="1000" dirty="0" err="1" smtClean="0">
                <a:solidFill>
                  <a:schemeClr val="tx1"/>
                </a:solidFill>
                <a:cs typeface="Arial" charset="0"/>
              </a:rPr>
              <a:t>Чистопольское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 – 10,05 тыс.руб., Юбилейное – 444,3 тыс. руб. Юрьевское 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с.п. –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31,5 тыс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. руб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.);</a:t>
            </a:r>
          </a:p>
          <a:p>
            <a:pPr algn="just"/>
            <a:endParaRPr lang="ru-RU" sz="10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7158" y="2786058"/>
            <a:ext cx="8358246" cy="428628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cs typeface="Arial" charset="0"/>
              </a:rPr>
              <a:t>Расходы за на реализацию функций, связанных с обеспечением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национальной 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безопасности и правоохранительной деятельности –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4001,45тыс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. руб.(Комсомольское с.п. –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986,1тыс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. руб.; </a:t>
            </a:r>
            <a:r>
              <a:rPr lang="ru-RU" sz="1000" dirty="0" err="1">
                <a:solidFill>
                  <a:schemeClr val="tx1"/>
                </a:solidFill>
                <a:cs typeface="Arial" charset="0"/>
              </a:rPr>
              <a:t>Макарьевское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 с.п.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– 986,55тыс. 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руб.; Морозовское с.п. –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989,5тыс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. руб.; </a:t>
            </a:r>
            <a:r>
              <a:rPr lang="ru-RU" sz="1000" dirty="0" err="1">
                <a:solidFill>
                  <a:schemeClr val="tx1"/>
                </a:solidFill>
                <a:cs typeface="Arial" charset="0"/>
              </a:rPr>
              <a:t>Светловское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 с.п.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-1039,3тыс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. руб.);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57158" y="3214686"/>
            <a:ext cx="8429684" cy="500066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 smtClean="0">
              <a:solidFill>
                <a:schemeClr val="tx1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 smtClean="0">
              <a:solidFill>
                <a:schemeClr val="tx1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 smtClean="0">
              <a:solidFill>
                <a:schemeClr val="tx1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Расходы на проведение работ по организации в границах сельских поселений Котельничского района Кировской области </a:t>
            </a:r>
            <a:r>
              <a:rPr lang="ru-RU" sz="1000" dirty="0" err="1" smtClean="0">
                <a:solidFill>
                  <a:schemeClr val="tx1"/>
                </a:solidFill>
              </a:rPr>
              <a:t>электро</a:t>
            </a:r>
            <a:r>
              <a:rPr lang="ru-RU" sz="1000" dirty="0" smtClean="0">
                <a:solidFill>
                  <a:schemeClr val="tx1"/>
                </a:solidFill>
              </a:rPr>
              <a:t>-, тепло- </a:t>
            </a:r>
            <a:r>
              <a:rPr lang="ru-RU" sz="1000" dirty="0" err="1" smtClean="0">
                <a:solidFill>
                  <a:schemeClr val="tx1"/>
                </a:solidFill>
              </a:rPr>
              <a:t>газо</a:t>
            </a:r>
            <a:r>
              <a:rPr lang="ru-RU" sz="1000" dirty="0" smtClean="0">
                <a:solidFill>
                  <a:schemeClr val="tx1"/>
                </a:solidFill>
              </a:rPr>
              <a:t>- водоснабжения населения и водоотведения, благоустройству территории </a:t>
            </a:r>
            <a:r>
              <a:rPr lang="ru-RU" sz="1000" dirty="0" err="1" smtClean="0">
                <a:solidFill>
                  <a:schemeClr val="tx1"/>
                </a:solidFill>
              </a:rPr>
              <a:t>Биртяевского</a:t>
            </a:r>
            <a:r>
              <a:rPr lang="ru-RU" sz="1000" dirty="0" smtClean="0">
                <a:solidFill>
                  <a:schemeClr val="tx1"/>
                </a:solidFill>
              </a:rPr>
              <a:t> с.п.в сумме 93тыс. руб.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 smtClean="0">
              <a:solidFill>
                <a:schemeClr val="tx1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На </a:t>
            </a:r>
            <a:r>
              <a:rPr lang="ru-RU" sz="1000" dirty="0" err="1" smtClean="0">
                <a:solidFill>
                  <a:schemeClr val="tx1"/>
                </a:solidFill>
              </a:rPr>
              <a:t>софинансирование</a:t>
            </a:r>
            <a:r>
              <a:rPr lang="ru-RU" sz="1000" dirty="0" smtClean="0">
                <a:solidFill>
                  <a:schemeClr val="tx1"/>
                </a:solidFill>
              </a:rPr>
              <a:t> инвестиционных проектов и программ развития общественной инфраструктуры в сумме 257,92 тыс. руб.(</a:t>
            </a:r>
            <a:r>
              <a:rPr lang="ru-RU" sz="1000" dirty="0" err="1" smtClean="0">
                <a:solidFill>
                  <a:schemeClr val="tx1"/>
                </a:solidFill>
              </a:rPr>
              <a:t>Вишкильское</a:t>
            </a:r>
            <a:r>
              <a:rPr lang="ru-RU" sz="1000" dirty="0" smtClean="0">
                <a:solidFill>
                  <a:schemeClr val="tx1"/>
                </a:solidFill>
              </a:rPr>
              <a:t> с.п.- 94,76 тыс. </a:t>
            </a:r>
            <a:r>
              <a:rPr lang="ru-RU" sz="1000" dirty="0" err="1" smtClean="0">
                <a:solidFill>
                  <a:schemeClr val="tx1"/>
                </a:solidFill>
              </a:rPr>
              <a:t>руб.;Котельничское</a:t>
            </a:r>
            <a:r>
              <a:rPr lang="ru-RU" sz="1000" dirty="0" smtClean="0">
                <a:solidFill>
                  <a:schemeClr val="tx1"/>
                </a:solidFill>
              </a:rPr>
              <a:t> с.п.-63,16 тыс.руб.; </a:t>
            </a:r>
            <a:r>
              <a:rPr lang="ru-RU" sz="1000" dirty="0" err="1" smtClean="0">
                <a:solidFill>
                  <a:schemeClr val="tx1"/>
                </a:solidFill>
              </a:rPr>
              <a:t>Светловское</a:t>
            </a:r>
            <a:r>
              <a:rPr lang="ru-RU" sz="1000" dirty="0" smtClean="0">
                <a:solidFill>
                  <a:schemeClr val="tx1"/>
                </a:solidFill>
              </a:rPr>
              <a:t> с.п.-100 тыс.руб.)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7158" y="5000636"/>
            <a:ext cx="8358246" cy="357190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ru-RU" sz="1000" dirty="0" smtClean="0">
              <a:solidFill>
                <a:schemeClr val="tx1"/>
              </a:solidFill>
              <a:cs typeface="Arial" charset="0"/>
            </a:endParaRPr>
          </a:p>
          <a:p>
            <a:pPr algn="just"/>
            <a:endParaRPr lang="ru-RU" sz="1000" dirty="0" smtClean="0">
              <a:solidFill>
                <a:schemeClr val="tx1"/>
              </a:solidFill>
              <a:cs typeface="Arial" charset="0"/>
            </a:endParaRPr>
          </a:p>
          <a:p>
            <a:pPr algn="just"/>
            <a:endParaRPr lang="ru-RU" sz="1000" dirty="0" smtClean="0">
              <a:solidFill>
                <a:schemeClr val="tx1"/>
              </a:solidFill>
              <a:cs typeface="Arial" charset="0"/>
            </a:endParaRPr>
          </a:p>
          <a:p>
            <a:pPr algn="just"/>
            <a:endParaRPr lang="ru-RU" sz="1000" dirty="0" smtClean="0">
              <a:solidFill>
                <a:schemeClr val="tx1"/>
              </a:solidFill>
              <a:cs typeface="Arial" charset="0"/>
            </a:endParaRPr>
          </a:p>
          <a:p>
            <a:pPr algn="just"/>
            <a:endParaRPr lang="ru-RU" sz="1000" dirty="0" smtClean="0">
              <a:solidFill>
                <a:schemeClr val="tx1"/>
              </a:solidFill>
              <a:cs typeface="Arial" charset="0"/>
            </a:endParaRPr>
          </a:p>
          <a:p>
            <a:pPr algn="just"/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Расходы 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на организацию временной занятости населения, направленные на борьбу с борщевиком в сумме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46,07 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тыс. руб.(</a:t>
            </a:r>
            <a:r>
              <a:rPr lang="ru-RU" sz="1000" dirty="0" err="1">
                <a:solidFill>
                  <a:schemeClr val="tx1"/>
                </a:solidFill>
                <a:cs typeface="Arial" charset="0"/>
              </a:rPr>
              <a:t>Биртяевское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 с.п.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– 21,64 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тыс. руб.; </a:t>
            </a:r>
            <a:r>
              <a:rPr lang="ru-RU" sz="1000" dirty="0" err="1">
                <a:solidFill>
                  <a:schemeClr val="tx1"/>
                </a:solidFill>
                <a:cs typeface="Arial" charset="0"/>
              </a:rPr>
              <a:t>Вишкильское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 с.п.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– 24,43 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тыс.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руб.);</a:t>
            </a:r>
          </a:p>
          <a:p>
            <a:pPr algn="just"/>
            <a:endParaRPr lang="ru-RU" sz="1000" dirty="0" smtClean="0">
              <a:solidFill>
                <a:schemeClr val="tx1"/>
              </a:solidFill>
              <a:cs typeface="Arial" charset="0"/>
            </a:endParaRPr>
          </a:p>
          <a:p>
            <a:pPr algn="just"/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Расходы на </a:t>
            </a:r>
            <a:r>
              <a:rPr lang="ru-RU" sz="1000" dirty="0" smtClean="0">
                <a:solidFill>
                  <a:schemeClr val="tx1"/>
                </a:solidFill>
              </a:rPr>
              <a:t>погашение задолженности прошлых лет по коммунальным услугам, в том числе по судебным актам, предусматривающим обращение взыскания на средства районного бюджета и бюджетов сельских поселений в сумме 2152,7 тыс. руб. (</a:t>
            </a:r>
            <a:r>
              <a:rPr lang="ru-RU" sz="1000" dirty="0" err="1" smtClean="0">
                <a:solidFill>
                  <a:schemeClr val="tx1"/>
                </a:solidFill>
              </a:rPr>
              <a:t>Биртяевское</a:t>
            </a:r>
            <a:r>
              <a:rPr lang="ru-RU" sz="1000" dirty="0" smtClean="0">
                <a:solidFill>
                  <a:schemeClr val="tx1"/>
                </a:solidFill>
              </a:rPr>
              <a:t> с.п. -943,9 тыс. руб.; </a:t>
            </a:r>
            <a:r>
              <a:rPr lang="ru-RU" sz="1000" dirty="0" err="1" smtClean="0">
                <a:solidFill>
                  <a:schemeClr val="tx1"/>
                </a:solidFill>
              </a:rPr>
              <a:t>Светловское</a:t>
            </a:r>
            <a:r>
              <a:rPr lang="ru-RU" sz="1000" dirty="0" smtClean="0">
                <a:solidFill>
                  <a:schemeClr val="tx1"/>
                </a:solidFill>
              </a:rPr>
              <a:t> с.п.-1208,8 тыс.руб.)</a:t>
            </a:r>
          </a:p>
          <a:p>
            <a:pPr algn="just"/>
            <a:endParaRPr lang="ru-RU" sz="1000" dirty="0">
              <a:solidFill>
                <a:schemeClr val="tx1"/>
              </a:solidFill>
              <a:cs typeface="Arial" charset="0"/>
            </a:endParaRPr>
          </a:p>
          <a:p>
            <a:pPr algn="just"/>
            <a:endParaRPr lang="ru-RU" sz="10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7158" y="5500703"/>
            <a:ext cx="85011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dirty="0" smtClean="0">
              <a:latin typeface="+mn-lt"/>
            </a:endParaRPr>
          </a:p>
          <a:p>
            <a:endParaRPr lang="ru-RU" sz="1000" dirty="0" smtClean="0">
              <a:latin typeface="+mn-lt"/>
            </a:endParaRPr>
          </a:p>
          <a:p>
            <a:endParaRPr lang="ru-RU" sz="1000" dirty="0" smtClean="0">
              <a:latin typeface="+mn-lt"/>
            </a:endParaRPr>
          </a:p>
          <a:p>
            <a:r>
              <a:rPr lang="ru-RU" sz="1000" dirty="0" smtClean="0">
                <a:latin typeface="+mn-lt"/>
              </a:rPr>
              <a:t>Субсидии местным бюджетам на выравнивание обеспеченности муниципальных образований области по реализации ими их отдельных расходных обязательств – 593,51тыс. руб.</a:t>
            </a:r>
          </a:p>
          <a:p>
            <a:endParaRPr lang="ru-RU" sz="1000" dirty="0" smtClean="0">
              <a:latin typeface="+mn-lt"/>
            </a:endParaRPr>
          </a:p>
          <a:p>
            <a:endParaRPr lang="ru-RU" sz="1000" dirty="0" smtClean="0">
              <a:latin typeface="+mn-lt"/>
            </a:endParaRPr>
          </a:p>
          <a:p>
            <a:endParaRPr lang="ru-RU" sz="1000" dirty="0"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7158" y="3786190"/>
            <a:ext cx="835824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dirty="0" smtClean="0"/>
          </a:p>
          <a:p>
            <a:endParaRPr lang="ru-RU" sz="1000" dirty="0" smtClean="0"/>
          </a:p>
          <a:p>
            <a:r>
              <a:rPr lang="ru-RU" sz="1000" dirty="0" smtClean="0"/>
              <a:t>Расходы на финансирование мероприятий по организации содействия первичным ветеранским организациям, проведение социально – значимых мероприятий в сумме 62 тыс. руб. (Александровское с.п. -3,5тыс.руб.; </a:t>
            </a:r>
            <a:r>
              <a:rPr lang="ru-RU" sz="1000" dirty="0" err="1" smtClean="0"/>
              <a:t>Биртяевское</a:t>
            </a:r>
            <a:r>
              <a:rPr lang="ru-RU" sz="1000" dirty="0" smtClean="0"/>
              <a:t> с.п. – 7,0 тыс.руб.; </a:t>
            </a:r>
            <a:r>
              <a:rPr lang="ru-RU" sz="1000" dirty="0" err="1" smtClean="0"/>
              <a:t>Ежихинское</a:t>
            </a:r>
            <a:r>
              <a:rPr lang="ru-RU" sz="1000" dirty="0" smtClean="0"/>
              <a:t> – 4,0 тыс.руб.; </a:t>
            </a:r>
            <a:r>
              <a:rPr lang="ru-RU" sz="1000" dirty="0" err="1" smtClean="0"/>
              <a:t>Зайцевское</a:t>
            </a:r>
            <a:r>
              <a:rPr lang="ru-RU" sz="1000" dirty="0" smtClean="0"/>
              <a:t> с.п. – 4,0 тыс.руб.; Комсомольское с.п. – 5,0 тыс. руб.; </a:t>
            </a:r>
            <a:r>
              <a:rPr lang="ru-RU" sz="1000" dirty="0" err="1" smtClean="0"/>
              <a:t>Котельничское</a:t>
            </a:r>
            <a:r>
              <a:rPr lang="ru-RU" sz="1000" dirty="0" smtClean="0"/>
              <a:t> с.п. – 6 ,0тыс.руб.; Красногорское с.п. – 3,5 тыс.руб.; </a:t>
            </a:r>
            <a:r>
              <a:rPr lang="ru-RU" sz="1000" dirty="0" err="1" smtClean="0"/>
              <a:t>Макарьевское</a:t>
            </a:r>
            <a:r>
              <a:rPr lang="ru-RU" sz="1000" dirty="0" smtClean="0"/>
              <a:t> с.п. – 7,0 тыс.руб.; Морозовское с.п.-5,0тыс.руб.;Родическое с.п. – 3,5 тыс.руб.; Спасское с.п. -3,5 тыс.руб.; Юбилейное с.п. – 6,0 тыс. руб.; Юрьевское с.п.- 4,0 тыс. руб.)</a:t>
            </a:r>
          </a:p>
          <a:p>
            <a:endParaRPr lang="ru-RU" sz="1000" dirty="0" smtClean="0"/>
          </a:p>
          <a:p>
            <a:endParaRPr lang="ru-RU" sz="1000" dirty="0" smtClean="0"/>
          </a:p>
          <a:p>
            <a:endParaRPr lang="ru-RU" sz="1000" dirty="0" smtClean="0"/>
          </a:p>
          <a:p>
            <a:endParaRPr lang="ru-RU" sz="1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38" y="1000125"/>
            <a:ext cx="7858125" cy="4978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91581F"/>
                </a:solidFill>
                <a:latin typeface="Franklin Gothic Book"/>
              </a:rPr>
              <a:t>Брошюра </a:t>
            </a:r>
          </a:p>
          <a:p>
            <a:pPr algn="ctr"/>
            <a:r>
              <a:rPr lang="ru-RU" sz="2000" b="1">
                <a:solidFill>
                  <a:srgbClr val="91581F"/>
                </a:solidFill>
                <a:latin typeface="Franklin Gothic Book"/>
              </a:rPr>
              <a:t>подготовлена финансовым управлением </a:t>
            </a:r>
          </a:p>
          <a:p>
            <a:pPr algn="ctr"/>
            <a:r>
              <a:rPr lang="ru-RU" sz="2000" b="1">
                <a:solidFill>
                  <a:srgbClr val="91581F"/>
                </a:solidFill>
                <a:latin typeface="Franklin Gothic Book"/>
              </a:rPr>
              <a:t>администрации Котельничского района</a:t>
            </a:r>
          </a:p>
          <a:p>
            <a:pPr algn="ctr"/>
            <a:r>
              <a:rPr lang="ru-RU" sz="2000" b="1">
                <a:solidFill>
                  <a:srgbClr val="91581F"/>
                </a:solidFill>
                <a:latin typeface="Franklin Gothic Book"/>
              </a:rPr>
              <a:t>Кировской области</a:t>
            </a:r>
          </a:p>
          <a:p>
            <a:pPr algn="just"/>
            <a:endParaRPr lang="ru-RU" sz="1600">
              <a:solidFill>
                <a:srgbClr val="91581F"/>
              </a:solidFill>
            </a:endParaRPr>
          </a:p>
          <a:p>
            <a:pPr algn="just"/>
            <a:r>
              <a:rPr lang="ru-RU" sz="1600" b="1">
                <a:solidFill>
                  <a:srgbClr val="91581F"/>
                </a:solidFill>
              </a:rPr>
              <a:t>Адрес финансового управления:</a:t>
            </a:r>
          </a:p>
          <a:p>
            <a:pPr algn="just"/>
            <a:r>
              <a:rPr lang="ru-RU" sz="1600">
                <a:solidFill>
                  <a:srgbClr val="91581F"/>
                </a:solidFill>
              </a:rPr>
              <a:t>612600, Российская Федерация, Кировская область, город Котельнич,</a:t>
            </a:r>
          </a:p>
          <a:p>
            <a:pPr algn="just"/>
            <a:r>
              <a:rPr lang="ru-RU" sz="1600">
                <a:solidFill>
                  <a:srgbClr val="91581F"/>
                </a:solidFill>
              </a:rPr>
              <a:t>улица Карла Маркса, дом 16</a:t>
            </a:r>
          </a:p>
          <a:p>
            <a:pPr algn="just"/>
            <a:endParaRPr lang="ru-RU" sz="1600">
              <a:solidFill>
                <a:srgbClr val="91581F"/>
              </a:solidFill>
            </a:endParaRPr>
          </a:p>
          <a:p>
            <a:pPr algn="just"/>
            <a:r>
              <a:rPr lang="ru-RU" sz="1600" b="1">
                <a:solidFill>
                  <a:srgbClr val="91581F"/>
                </a:solidFill>
              </a:rPr>
              <a:t>Телефон:</a:t>
            </a:r>
          </a:p>
          <a:p>
            <a:pPr algn="just"/>
            <a:r>
              <a:rPr lang="ru-RU" sz="1600">
                <a:solidFill>
                  <a:srgbClr val="91581F"/>
                </a:solidFill>
              </a:rPr>
              <a:t>(83342) 4-07-18 – начальник финансового управления</a:t>
            </a:r>
          </a:p>
          <a:p>
            <a:pPr algn="just"/>
            <a:r>
              <a:rPr lang="ru-RU" sz="1600">
                <a:solidFill>
                  <a:srgbClr val="91581F"/>
                </a:solidFill>
              </a:rPr>
              <a:t>(83342) 4-17-47 – заместитель начальника финансового управления</a:t>
            </a:r>
          </a:p>
          <a:p>
            <a:pPr algn="just"/>
            <a:r>
              <a:rPr lang="ru-RU" sz="1600">
                <a:solidFill>
                  <a:srgbClr val="91581F"/>
                </a:solidFill>
              </a:rPr>
              <a:t>(83342) 4-25-97 – бухгалтерия финансового управления</a:t>
            </a:r>
          </a:p>
          <a:p>
            <a:pPr algn="just"/>
            <a:endParaRPr lang="ru-RU" sz="1600">
              <a:solidFill>
                <a:srgbClr val="91581F"/>
              </a:solidFill>
            </a:endParaRPr>
          </a:p>
          <a:p>
            <a:pPr algn="just"/>
            <a:r>
              <a:rPr lang="ru-RU" sz="1600" b="1">
                <a:solidFill>
                  <a:srgbClr val="91581F"/>
                </a:solidFill>
              </a:rPr>
              <a:t>Электронная почта:</a:t>
            </a:r>
          </a:p>
          <a:p>
            <a:pPr algn="just"/>
            <a:r>
              <a:rPr lang="en-US" sz="1600">
                <a:solidFill>
                  <a:srgbClr val="91581F"/>
                </a:solidFill>
              </a:rPr>
              <a:t>fo13@depfin.kirov.ru</a:t>
            </a:r>
            <a:endParaRPr lang="ru-RU" sz="1600">
              <a:solidFill>
                <a:srgbClr val="91581F"/>
              </a:solidFill>
            </a:endParaRPr>
          </a:p>
          <a:p>
            <a:pPr algn="just"/>
            <a:endParaRPr lang="ru-RU" sz="1600">
              <a:solidFill>
                <a:srgbClr val="91581F"/>
              </a:solidFill>
            </a:endParaRPr>
          </a:p>
          <a:p>
            <a:pPr algn="just"/>
            <a:r>
              <a:rPr lang="ru-RU" sz="1600" b="1">
                <a:solidFill>
                  <a:srgbClr val="91581F"/>
                </a:solidFill>
              </a:rPr>
              <a:t>Режим работы:</a:t>
            </a:r>
          </a:p>
          <a:p>
            <a:pPr algn="just"/>
            <a:r>
              <a:rPr lang="ru-RU" sz="1600">
                <a:solidFill>
                  <a:srgbClr val="91581F"/>
                </a:solidFill>
              </a:rPr>
              <a:t>07:48 – 17:00 ежедневно, кроме субботы и воскресенья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2143116"/>
            <a:ext cx="8686800" cy="3214710"/>
          </a:xfrm>
        </p:spPr>
        <p:txBody>
          <a:bodyPr/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sz="4200" b="1" dirty="0" smtClean="0"/>
              <a:t>    </a:t>
            </a:r>
          </a:p>
          <a:p>
            <a:pPr marL="0" indent="0" algn="ctr">
              <a:buNone/>
            </a:pPr>
            <a:r>
              <a:rPr lang="ru-RU" sz="4200" b="1" dirty="0" smtClean="0"/>
              <a:t>СПАСИБО  ЗА  ВНИМАНИЕ!</a:t>
            </a:r>
            <a:endParaRPr lang="ru-RU" sz="4200" b="1" dirty="0"/>
          </a:p>
        </p:txBody>
      </p:sp>
    </p:spTree>
    <p:extLst>
      <p:ext uri="{BB962C8B-B14F-4D97-AF65-F5344CB8AC3E}">
        <p14:creationId xmlns:p14="http://schemas.microsoft.com/office/powerpoint/2010/main" val="2829829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dirty="0" smtClean="0"/>
              <a:t>Исполнение районного бюджета по доходам, тыс.руб.</a:t>
            </a:r>
            <a:endParaRPr lang="ru-RU" sz="2500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14282" y="1214422"/>
          <a:ext cx="8786874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smtClean="0"/>
              <a:t>Структура доходов районного бюджета</a:t>
            </a:r>
            <a:endParaRPr lang="ru-RU" sz="2500" dirty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0" y="1357274"/>
          <a:ext cx="9144000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dirty="0" smtClean="0"/>
              <a:t>СТРУКТУРА налоговых ДОХОДОВ                                        РАЙОННОГО БЮДЖЕТА, тыс.руб.</a:t>
            </a:r>
            <a:endParaRPr lang="ru-RU" sz="2500" dirty="0"/>
          </a:p>
        </p:txBody>
      </p:sp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214313" y="1143000"/>
            <a:ext cx="300037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100">
                <a:latin typeface="Franklin Gothic Book"/>
              </a:rPr>
              <a:t>.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1142984"/>
          <a:ext cx="9144000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dirty="0" smtClean="0"/>
              <a:t>структура неналоговых ДОХОДОВ РАЙОННОГО БЮДЖЕТА, тыс.руб.</a:t>
            </a:r>
            <a:endParaRPr lang="ru-RU" sz="25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142984"/>
          <a:ext cx="9001156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500" dirty="0" smtClean="0"/>
              <a:t>СТРУКТУРА недоимки на 01.01.2020, тыс. руб.</a:t>
            </a:r>
            <a:endParaRPr lang="ru-RU" sz="25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071546"/>
          <a:ext cx="9144000" cy="5786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1071546"/>
          <a:ext cx="8786874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dirty="0" smtClean="0"/>
              <a:t>СТРУКТУРА безвозмездных поступлений                                      в районный БЮДЖЕТ, тыс.руб.</a:t>
            </a:r>
            <a:endParaRPr lang="ru-RU" sz="2500" dirty="0"/>
          </a:p>
        </p:txBody>
      </p:sp>
      <p:sp>
        <p:nvSpPr>
          <p:cNvPr id="6" name="TextBox 1"/>
          <p:cNvSpPr txBox="1"/>
          <p:nvPr/>
        </p:nvSpPr>
        <p:spPr>
          <a:xfrm>
            <a:off x="642910" y="5786454"/>
            <a:ext cx="8215376" cy="91440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800" dirty="0" smtClean="0"/>
              <a:t>306179,06тыс.руб.</a:t>
            </a:r>
            <a:endParaRPr lang="ru-RU" sz="4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dirty="0" smtClean="0"/>
              <a:t>СТРУКТУРА РАСХОДОВ РАЙОННОГО БЮДЖЕТА</a:t>
            </a:r>
            <a:endParaRPr lang="ru-RU" sz="25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28688" y="1143000"/>
          <a:ext cx="7358114" cy="4652646"/>
        </p:xfrm>
        <a:graphic>
          <a:graphicData uri="http://schemas.openxmlformats.org/drawingml/2006/table">
            <a:tbl>
              <a:tblPr/>
              <a:tblGrid>
                <a:gridCol w="4534336"/>
                <a:gridCol w="1411889"/>
                <a:gridCol w="1411889"/>
              </a:tblGrid>
              <a:tr h="422134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Факт, 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Удельный вес, 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134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Общегосударственные расходы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33911,47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8,64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134">
                <a:tc>
                  <a:txBody>
                    <a:bodyPr/>
                    <a:lstStyle/>
                    <a:p>
                      <a:pPr marL="88900" indent="0" algn="l" rtl="0" eaLnBrk="1" fontAlgn="b" latinLnBrk="0" hangingPunct="1"/>
                      <a:r>
                        <a:rPr kumimoji="0" lang="ru-RU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Национальная оборона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1666,70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0,42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134">
                <a:tc>
                  <a:txBody>
                    <a:bodyPr/>
                    <a:lstStyle/>
                    <a:p>
                      <a:pPr marL="88900" indent="0" algn="l" rtl="0" eaLnBrk="1" fontAlgn="b" latinLnBrk="0" hangingPunct="1"/>
                      <a:r>
                        <a:rPr kumimoji="0" lang="ru-RU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1332,61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0,34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134">
                <a:tc>
                  <a:txBody>
                    <a:bodyPr/>
                    <a:lstStyle/>
                    <a:p>
                      <a:pPr marL="88900" indent="0" algn="l" rtl="0" eaLnBrk="1" fontAlgn="b" latinLnBrk="0" hangingPunct="1"/>
                      <a:r>
                        <a:rPr kumimoji="0" lang="ru-RU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Национальная экономика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67715,27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17,25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134">
                <a:tc>
                  <a:txBody>
                    <a:bodyPr/>
                    <a:lstStyle/>
                    <a:p>
                      <a:pPr marL="88900" indent="0" algn="l" rtl="0" eaLnBrk="1" fontAlgn="b" latinLnBrk="0" hangingPunct="1"/>
                      <a:r>
                        <a:rPr kumimoji="0" lang="ru-RU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Жилищно-коммунальное </a:t>
                      </a:r>
                      <a:r>
                        <a:rPr kumimoji="0" lang="ru-RU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хозяйство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1778,99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0,45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134">
                <a:tc>
                  <a:txBody>
                    <a:bodyPr/>
                    <a:lstStyle/>
                    <a:p>
                      <a:pPr marL="88900" indent="0" algn="l" rtl="0" eaLnBrk="1" fontAlgn="b" latinLnBrk="0" hangingPunct="1"/>
                      <a:r>
                        <a:rPr kumimoji="0" lang="ru-RU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Образование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174498,36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44,46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134">
                <a:tc>
                  <a:txBody>
                    <a:bodyPr/>
                    <a:lstStyle/>
                    <a:p>
                      <a:pPr marL="88900" indent="0" algn="l" rtl="0" eaLnBrk="1" fontAlgn="b" latinLnBrk="0" hangingPunct="1"/>
                      <a:r>
                        <a:rPr kumimoji="0" lang="ru-RU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Культура и кинематография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32996,54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8,41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134">
                <a:tc>
                  <a:txBody>
                    <a:bodyPr/>
                    <a:lstStyle/>
                    <a:p>
                      <a:pPr marL="88900" indent="0" algn="l" rtl="0" eaLnBrk="1" fontAlgn="b" latinLnBrk="0" hangingPunct="1"/>
                      <a:r>
                        <a:rPr kumimoji="0" lang="ru-RU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Социальная политика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17331,69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4,42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134">
                <a:tc>
                  <a:txBody>
                    <a:bodyPr/>
                    <a:lstStyle/>
                    <a:p>
                      <a:pPr marL="88900" indent="0" algn="l" rtl="0" eaLnBrk="1" fontAlgn="b" latinLnBrk="0" hangingPunct="1"/>
                      <a:r>
                        <a:rPr kumimoji="0" lang="ru-RU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Физическая культура и спорт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3204,35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0,82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134">
                <a:tc>
                  <a:txBody>
                    <a:bodyPr/>
                    <a:lstStyle/>
                    <a:p>
                      <a:pPr marL="88900" indent="0" algn="l" rtl="0" eaLnBrk="1" fontAlgn="b" latinLnBrk="0" hangingPunct="1"/>
                      <a:r>
                        <a:rPr kumimoji="0" lang="ru-RU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Межбюджетные трансферты общего характера бюджетам сельских поселений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58069,89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14,79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656" name="TextBox 1"/>
          <p:cNvSpPr txBox="1">
            <a:spLocks noChangeArrowheads="1"/>
          </p:cNvSpPr>
          <p:nvPr/>
        </p:nvSpPr>
        <p:spPr bwMode="auto">
          <a:xfrm>
            <a:off x="3000375" y="5929330"/>
            <a:ext cx="2714625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ru-RU" sz="3600" b="1" dirty="0">
                <a:latin typeface="Franklin Gothic Book"/>
              </a:rPr>
              <a:t>   </a:t>
            </a:r>
            <a:r>
              <a:rPr lang="ru-RU" sz="4800" b="1" dirty="0" smtClean="0">
                <a:latin typeface="Franklin Gothic Book"/>
              </a:rPr>
              <a:t>392 505,87 тыс.руб.</a:t>
            </a:r>
            <a:endParaRPr lang="ru-RU" sz="4800" b="1" dirty="0">
              <a:latin typeface="Franklin Gothic Book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3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  <a:fontScheme name="Трек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隶书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Franklin Gothic Book"/>
      <a:ea typeface=""/>
      <a:cs typeface=""/>
      <a:font script="Jpan" typeface="HGｺﾞｼｯｸE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Трек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05000"/>
            </a:schemeClr>
          </a:duotone>
        </a:blip>
        <a:tile tx="0" ty="0" sx="95000" sy="95000" flip="none" algn="t"/>
      </a:blipFill>
      <a:blipFill>
        <a:blip xmlns:r="http://schemas.openxmlformats.org/officeDocument/2006/relationships" r:embed="rId2">
          <a:duotone>
            <a:schemeClr val="phClr">
              <a:shade val="30000"/>
              <a:satMod val="455000"/>
            </a:schemeClr>
            <a:schemeClr val="phClr">
              <a:tint val="95000"/>
              <a:satMod val="120000"/>
            </a:schemeClr>
          </a:duotone>
        </a:blip>
        <a:stretch>
          <a:fillRect/>
        </a:stretch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5871</TotalTime>
  <Words>2917</Words>
  <Application>Microsoft Office PowerPoint</Application>
  <PresentationFormat>Экран (4:3)</PresentationFormat>
  <Paragraphs>420</Paragraphs>
  <Slides>29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1" baseType="lpstr">
      <vt:lpstr>Трек</vt:lpstr>
      <vt:lpstr>Worksheet</vt:lpstr>
      <vt:lpstr>Презентация PowerPoint</vt:lpstr>
      <vt:lpstr>Основные параметры районного бюджета, тыс.руб.</vt:lpstr>
      <vt:lpstr>Исполнение районного бюджета по доходам, тыс.руб.</vt:lpstr>
      <vt:lpstr>Структура доходов районного бюджета</vt:lpstr>
      <vt:lpstr>СТРУКТУРА налоговых ДОХОДОВ                                        РАЙОННОГО БЮДЖЕТА, тыс.руб.</vt:lpstr>
      <vt:lpstr>структура неналоговых ДОХОДОВ РАЙОННОГО БЮДЖЕТА, тыс.руб.</vt:lpstr>
      <vt:lpstr>СТРУКТУРА недоимки на 01.01.2020, тыс. руб.</vt:lpstr>
      <vt:lpstr>СТРУКТУРА безвозмездных поступлений                                      в районный БЮДЖЕТ, тыс.руб.</vt:lpstr>
      <vt:lpstr>СТРУКТУРА РАСХОДОВ РАЙОННОГО БЮДЖЕТА</vt:lpstr>
      <vt:lpstr>РАСХОДЫ РАЙОННОГО БЮДЖЕТА ПО РАЗДЕЛАМ БЮДЖЕТНОЙ КЛАССИФИКАЦИИ, ТЫС.РУБ.</vt:lpstr>
      <vt:lpstr>01 00 «ОБЩЕГОСУДАРСТВЕННЫЕ ВОПРОСЫ» структура расходов районного бюджета за 2018 год на общегосударственные вопросы (01 раздел)</vt:lpstr>
      <vt:lpstr>03 00 «национальная безопасность и правоохранительная деятельность»</vt:lpstr>
      <vt:lpstr>04 00 «национальная экономика» структура расходов районного бюджета по разделу «Национальная экономика»</vt:lpstr>
      <vt:lpstr>04 05 «сельское хозяйство и рыболовство»</vt:lpstr>
      <vt:lpstr>04 09 «дорожное хозяйство»</vt:lpstr>
      <vt:lpstr>04 12 Другие вопросы в области национальной экономики</vt:lpstr>
      <vt:lpstr>05 00 «жилищно-коммунальное хозяйство»</vt:lpstr>
      <vt:lpstr>07 00 «образование»</vt:lpstr>
      <vt:lpstr>Презентация PowerPoint</vt:lpstr>
      <vt:lpstr>Презентация PowerPoint</vt:lpstr>
      <vt:lpstr>Презентация PowerPoint</vt:lpstr>
      <vt:lpstr>07 07 «молодежная политика и оздоровление детей»</vt:lpstr>
      <vt:lpstr>08 00 «культура и кинематография»</vt:lpstr>
      <vt:lpstr>10 00 «социальная политика»</vt:lpstr>
      <vt:lpstr>11 00 «физическая культура и спорт»</vt:lpstr>
      <vt:lpstr>Презентация PowerPoint</vt:lpstr>
      <vt:lpstr>14 00 Межбюджетные трансферты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КОТЕЛЬНИЧСКИЙ РАЙОН «Бюджет для граждан» отчет об исполнении бюджета за 2013 год</dc:title>
  <dc:creator>ФУ АКР КО</dc:creator>
  <cp:lastModifiedBy>User</cp:lastModifiedBy>
  <cp:revision>592</cp:revision>
  <cp:lastPrinted>2020-03-31T07:32:21Z</cp:lastPrinted>
  <dcterms:created xsi:type="dcterms:W3CDTF">2014-06-16T04:26:29Z</dcterms:created>
  <dcterms:modified xsi:type="dcterms:W3CDTF">2020-04-10T08:20:52Z</dcterms:modified>
</cp:coreProperties>
</file>